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8" r:id="rId3"/>
    <p:sldId id="259" r:id="rId4"/>
    <p:sldId id="260" r:id="rId5"/>
    <p:sldId id="261" r:id="rId6"/>
    <p:sldId id="262" r:id="rId7"/>
    <p:sldId id="263" r:id="rId8"/>
    <p:sldId id="269" r:id="rId9"/>
    <p:sldId id="256" r:id="rId10"/>
    <p:sldId id="267" r:id="rId11"/>
    <p:sldId id="265" r:id="rId12"/>
    <p:sldId id="266" r:id="rId13"/>
    <p:sldId id="264"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varScale="1">
        <p:scale>
          <a:sx n="67" d="100"/>
          <a:sy n="67" d="100"/>
        </p:scale>
        <p:origin x="-148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CA11DD3-0642-4CCB-9CB0-ADF39D1B95F1}" type="datetimeFigureOut">
              <a:rPr lang="en-US" smtClean="0"/>
              <a:pPr/>
              <a:t>5/23/2014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410600-B416-4D2E-977D-6D3309B0745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0600-B416-4D2E-977D-6D3309B074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C410600-B416-4D2E-977D-6D3309B0745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11DD3-0642-4CCB-9CB0-ADF39D1B95F1}" type="datetimeFigureOut">
              <a:rPr lang="en-US" smtClean="0"/>
              <a:pPr/>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11DD3-0642-4CCB-9CB0-ADF39D1B95F1}" type="datetimeFigureOut">
              <a:rPr lang="en-US" smtClean="0"/>
              <a:pPr/>
              <a:t>5/23/2014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11DD3-0642-4CCB-9CB0-ADF39D1B95F1}" type="datetimeFigureOut">
              <a:rPr lang="en-US" smtClean="0"/>
              <a:pPr/>
              <a:t>5/23/2014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11DD3-0642-4CCB-9CB0-ADF39D1B95F1}" type="datetimeFigureOut">
              <a:rPr lang="en-US" smtClean="0"/>
              <a:pPr/>
              <a:t>5/23/2014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1DD3-0642-4CCB-9CB0-ADF39D1B95F1}" type="datetimeFigureOut">
              <a:rPr lang="en-US" smtClean="0"/>
              <a:pPr/>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C410600-B416-4D2E-977D-6D3309B0745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1DD3-0642-4CCB-9CB0-ADF39D1B95F1}" type="datetimeFigureOut">
              <a:rPr lang="en-US" smtClean="0"/>
              <a:pPr/>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0600-B416-4D2E-977D-6D3309B074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CA11DD3-0642-4CCB-9CB0-ADF39D1B95F1}" type="datetimeFigureOut">
              <a:rPr lang="en-US" smtClean="0"/>
              <a:pPr/>
              <a:t>5/23/2014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410600-B416-4D2E-977D-6D3309B0745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CA11DD3-0642-4CCB-9CB0-ADF39D1B95F1}" type="datetimeFigureOut">
              <a:rPr lang="en-US" smtClean="0"/>
              <a:pPr/>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0600-B416-4D2E-977D-6D3309B0745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CA11DD3-0642-4CCB-9CB0-ADF39D1B95F1}" type="datetimeFigureOut">
              <a:rPr lang="en-US" smtClean="0"/>
              <a:pPr/>
              <a:t>5/23/2014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C410600-B416-4D2E-977D-6D3309B0745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A11DD3-0642-4CCB-9CB0-ADF39D1B95F1}" type="datetimeFigureOut">
              <a:rPr lang="en-US" smtClean="0"/>
              <a:pPr/>
              <a:t>5/23/2014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C410600-B416-4D2E-977D-6D3309B074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CA11DD3-0642-4CCB-9CB0-ADF39D1B95F1}" type="datetimeFigureOut">
              <a:rPr lang="en-US" smtClean="0"/>
              <a:pPr/>
              <a:t>5/23/2014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C410600-B416-4D2E-977D-6D3309B074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C410600-B416-4D2E-977D-6D3309B0745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CA11DD3-0642-4CCB-9CB0-ADF39D1B95F1}" type="datetimeFigureOut">
              <a:rPr lang="en-US" smtClean="0"/>
              <a:pPr/>
              <a:t>5/23/2014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C410600-B416-4D2E-977D-6D3309B0745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CA11DD3-0642-4CCB-9CB0-ADF39D1B95F1}" type="datetimeFigureOut">
              <a:rPr lang="en-US" smtClean="0"/>
              <a:pPr/>
              <a:t>5/23/2014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CA11DD3-0642-4CCB-9CB0-ADF39D1B95F1}" type="datetimeFigureOut">
              <a:rPr lang="en-US" smtClean="0"/>
              <a:pPr/>
              <a:t>5/23/2014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410600-B416-4D2E-977D-6D3309B0745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11DD3-0642-4CCB-9CB0-ADF39D1B95F1}" type="datetimeFigureOut">
              <a:rPr lang="en-US" smtClean="0"/>
              <a:pPr/>
              <a:t>5/23/2014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10600-B416-4D2E-977D-6D3309B0745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offthecuffdc.com/wp-content/uploads/Vineyard-Vines-Logo.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5lBpbiQiC4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hyperlink" Target="http://www.google.com/url?sa=i&amp;rct=j&amp;q=&amp;esrc=s&amp;source=images&amp;cd=&amp;cad=rja&amp;docid=5nPEFj2SVXtLjM&amp;tbnid=d-P_WXElK_fTaM:&amp;ved=0CAUQjRw&amp;url=http://www.vineyardvines.com/Merry-Christmas!/8745,default,pg.html&amp;ei=rAOyUuTIHMbLsQSZ9YLwCA&amp;bvm=bv.58187178,d.eW0&amp;psig=AFQjCNHqOX3yNhl5zQhHz29EdJNDuoAh9A&amp;ust=1387484384985290" TargetMode="External"/><Relationship Id="rId2" Type="http://schemas.openxmlformats.org/officeDocument/2006/relationships/hyperlink" Target="http://compmed.com/wp-content/uploads/2011/08/bar-code-1280x960.jp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hyperlink" Target="http://offthecuffdc.com/wp-content/uploads/Vineyard-Vines-Logo.jp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offthecuffdc.com/wp-content/uploads/Vineyard-Vines-Logo.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offthecuffdc.com/wp-content/uploads/Vineyard-Vines-Logo.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a:t>
            </a:r>
            <a:endParaRPr lang="en-US" dirty="0" smtClean="0"/>
          </a:p>
          <a:p>
            <a:r>
              <a:rPr lang="en-US" dirty="0" smtClean="0"/>
              <a:t>Student Names in Alpha order</a:t>
            </a:r>
            <a:endParaRPr lang="en-US" dirty="0"/>
          </a:p>
        </p:txBody>
      </p:sp>
      <p:sp>
        <p:nvSpPr>
          <p:cNvPr id="2" name="Title 1"/>
          <p:cNvSpPr>
            <a:spLocks noGrp="1"/>
          </p:cNvSpPr>
          <p:nvPr>
            <p:ph type="ctrTitle"/>
          </p:nvPr>
        </p:nvSpPr>
        <p:spPr/>
        <p:txBody>
          <a:bodyPr/>
          <a:lstStyle/>
          <a:p>
            <a:r>
              <a:rPr lang="en-US" dirty="0" smtClean="0"/>
              <a:t>Vineyard Vines</a:t>
            </a:r>
            <a:endParaRPr lang="en-US" dirty="0"/>
          </a:p>
        </p:txBody>
      </p:sp>
      <p:pic>
        <p:nvPicPr>
          <p:cNvPr id="4" name="Picture 8" descr="Vineyard Vines Logo 300x84 Vineyard Vines: An American Original (Part II)">
            <a:hlinkClick r:id="rId2"/>
          </p:cNvPr>
          <p:cNvPicPr>
            <a:picLocks noChangeAspect="1" noChangeArrowheads="1"/>
          </p:cNvPicPr>
          <p:nvPr/>
        </p:nvPicPr>
        <p:blipFill>
          <a:blip r:embed="rId3" cstate="print"/>
          <a:srcRect/>
          <a:stretch>
            <a:fillRect/>
          </a:stretch>
        </p:blipFill>
        <p:spPr bwMode="auto">
          <a:xfrm>
            <a:off x="1524000" y="3886200"/>
            <a:ext cx="6248400" cy="17495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a:t>
            </a:r>
            <a:r>
              <a:rPr lang="en-US" dirty="0" smtClean="0"/>
              <a:t>Commercial Script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Are you looking for a new bow tie?  Vineyard Vines has the best quality, in style bow ties that are perfect for the holidays.  Join us at South Park Mall on Sharon Rd. Saturday, December 21 for our exclusive holiday sale, that includes special deals on our all new collection of seasonal bow ties.  The sale only last from 9a.m. to 6p.m., so hurry in and take advantage of Vineyard Vines first seasonal bow tie sale. Don’t forget to make your way to the South Park sale this Saturday.  Vineyard Vines thanks you for listening! And we hope you enjoy our gift to you this holiday season!</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Jingle Script</a:t>
            </a:r>
            <a:endParaRPr lang="en-US" dirty="0"/>
          </a:p>
        </p:txBody>
      </p:sp>
      <p:sp>
        <p:nvSpPr>
          <p:cNvPr id="3" name="Content Placeholder 2"/>
          <p:cNvSpPr>
            <a:spLocks noGrp="1"/>
          </p:cNvSpPr>
          <p:nvPr>
            <p:ph sz="quarter" idx="1"/>
          </p:nvPr>
        </p:nvSpPr>
        <p:spPr/>
        <p:txBody>
          <a:bodyPr>
            <a:normAutofit/>
          </a:bodyPr>
          <a:lstStyle/>
          <a:p>
            <a:pPr algn="ctr">
              <a:buNone/>
            </a:pPr>
            <a:r>
              <a:rPr lang="en-US" dirty="0" smtClean="0"/>
              <a:t>Vineyard Vines, </a:t>
            </a:r>
          </a:p>
          <a:p>
            <a:pPr algn="ctr">
              <a:buNone/>
            </a:pPr>
            <a:r>
              <a:rPr lang="en-US" dirty="0" smtClean="0"/>
              <a:t>Vineyard Vines,</a:t>
            </a:r>
          </a:p>
          <a:p>
            <a:pPr algn="ctr">
              <a:buNone/>
            </a:pPr>
            <a:r>
              <a:rPr lang="en-US" dirty="0" smtClean="0"/>
              <a:t>All Hail The Whale.</a:t>
            </a:r>
          </a:p>
          <a:p>
            <a:pPr algn="ctr">
              <a:buNone/>
            </a:pPr>
            <a:r>
              <a:rPr lang="en-US" dirty="0" smtClean="0"/>
              <a:t>Vineyard Vines, </a:t>
            </a:r>
          </a:p>
          <a:p>
            <a:pPr algn="ctr">
              <a:buNone/>
            </a:pPr>
            <a:r>
              <a:rPr lang="en-US" dirty="0" smtClean="0"/>
              <a:t>Vineyard Vines,</a:t>
            </a:r>
          </a:p>
          <a:p>
            <a:pPr algn="ctr">
              <a:buNone/>
            </a:pPr>
            <a:r>
              <a:rPr lang="en-US" dirty="0" smtClean="0"/>
              <a:t>Don’t flip the tail. </a:t>
            </a:r>
          </a:p>
          <a:p>
            <a:pPr algn="ctr">
              <a:buNone/>
            </a:pPr>
            <a:r>
              <a:rPr lang="en-US" dirty="0" smtClean="0"/>
              <a:t>Vineyard Vines,</a:t>
            </a:r>
          </a:p>
          <a:p>
            <a:pPr algn="ctr">
              <a:buNone/>
            </a:pPr>
            <a:r>
              <a:rPr lang="en-US" dirty="0" smtClean="0"/>
              <a:t>Vineyard Vines,</a:t>
            </a:r>
          </a:p>
          <a:p>
            <a:pPr algn="ctr">
              <a:buNone/>
            </a:pPr>
            <a:r>
              <a:rPr lang="en-US" dirty="0" smtClean="0"/>
              <a:t>Come join our sail (sale).</a:t>
            </a:r>
          </a:p>
        </p:txBody>
      </p:sp>
      <p:graphicFrame>
        <p:nvGraphicFramePr>
          <p:cNvPr id="2050" name="Object 2"/>
          <p:cNvGraphicFramePr>
            <a:graphicFrameLocks noChangeAspect="1"/>
          </p:cNvGraphicFramePr>
          <p:nvPr/>
        </p:nvGraphicFramePr>
        <p:xfrm>
          <a:off x="228600" y="381000"/>
          <a:ext cx="3461657" cy="914400"/>
        </p:xfrm>
        <a:graphic>
          <a:graphicData uri="http://schemas.openxmlformats.org/presentationml/2006/ole">
            <p:oleObj spid="_x0000_s2050" name="Package" r:id="rId3" imgW="1838160" imgH="485640" progId="Package">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 </a:t>
            </a:r>
            <a:r>
              <a:rPr lang="en-US" dirty="0" smtClean="0"/>
              <a:t>Commercial Script</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70000" lnSpcReduction="20000"/>
          </a:bodyPr>
          <a:lstStyle/>
          <a:p>
            <a:pPr>
              <a:buNone/>
            </a:pPr>
            <a:r>
              <a:rPr lang="en-US" dirty="0" smtClean="0"/>
              <a:t>Emily: </a:t>
            </a:r>
            <a:endParaRPr lang="en-US" dirty="0" smtClean="0"/>
          </a:p>
          <a:p>
            <a:pPr>
              <a:buNone/>
            </a:pPr>
            <a:r>
              <a:rPr lang="en-US" dirty="0" smtClean="0"/>
              <a:t>	</a:t>
            </a:r>
            <a:r>
              <a:rPr lang="en-US" dirty="0" smtClean="0"/>
              <a:t>Hey </a:t>
            </a:r>
            <a:r>
              <a:rPr lang="en-US" dirty="0" smtClean="0"/>
              <a:t>William, I love your bow tie! Where did you get it?</a:t>
            </a:r>
          </a:p>
          <a:p>
            <a:pPr>
              <a:buNone/>
            </a:pPr>
            <a:endParaRPr lang="en-US" dirty="0" smtClean="0"/>
          </a:p>
          <a:p>
            <a:pPr>
              <a:buNone/>
            </a:pPr>
            <a:r>
              <a:rPr lang="en-US" dirty="0" smtClean="0"/>
              <a:t>Hayden</a:t>
            </a:r>
            <a:r>
              <a:rPr lang="en-US" dirty="0" smtClean="0"/>
              <a:t>: </a:t>
            </a:r>
            <a:endParaRPr lang="en-US" dirty="0" smtClean="0"/>
          </a:p>
          <a:p>
            <a:pPr>
              <a:buNone/>
            </a:pPr>
            <a:r>
              <a:rPr lang="en-US" dirty="0" smtClean="0"/>
              <a:t>	</a:t>
            </a:r>
            <a:r>
              <a:rPr lang="en-US" dirty="0" smtClean="0"/>
              <a:t>I </a:t>
            </a:r>
            <a:r>
              <a:rPr lang="en-US" dirty="0" smtClean="0"/>
              <a:t>got it from Vineyard Vines! Its my favorite tie for the holidays. It’s really comfortable because its silk and its unique patterns gets me tons of complements! But I really wish I would have waited until this Saturdays holiday sale.</a:t>
            </a:r>
          </a:p>
          <a:p>
            <a:pPr>
              <a:buNone/>
            </a:pPr>
            <a:endParaRPr lang="en-US" dirty="0" smtClean="0"/>
          </a:p>
          <a:p>
            <a:pPr>
              <a:buNone/>
            </a:pPr>
            <a:r>
              <a:rPr lang="en-US" dirty="0" smtClean="0"/>
              <a:t>Emily</a:t>
            </a:r>
            <a:r>
              <a:rPr lang="en-US" dirty="0" smtClean="0"/>
              <a:t>: </a:t>
            </a:r>
            <a:endParaRPr lang="en-US" dirty="0" smtClean="0"/>
          </a:p>
          <a:p>
            <a:pPr>
              <a:buNone/>
            </a:pPr>
            <a:r>
              <a:rPr lang="en-US" dirty="0" smtClean="0"/>
              <a:t>	</a:t>
            </a:r>
            <a:r>
              <a:rPr lang="en-US" dirty="0" smtClean="0"/>
              <a:t>Whoa</a:t>
            </a:r>
            <a:r>
              <a:rPr lang="en-US" dirty="0" smtClean="0"/>
              <a:t>! They’re having a sale?</a:t>
            </a:r>
          </a:p>
          <a:p>
            <a:pPr>
              <a:buNone/>
            </a:pPr>
            <a:endParaRPr lang="en-US" dirty="0" smtClean="0"/>
          </a:p>
          <a:p>
            <a:pPr>
              <a:buNone/>
            </a:pPr>
            <a:r>
              <a:rPr lang="en-US" dirty="0" smtClean="0"/>
              <a:t>Hayden</a:t>
            </a:r>
            <a:r>
              <a:rPr lang="en-US" dirty="0" smtClean="0"/>
              <a:t>: </a:t>
            </a:r>
            <a:endParaRPr lang="en-US" dirty="0" smtClean="0"/>
          </a:p>
          <a:p>
            <a:pPr>
              <a:buNone/>
            </a:pPr>
            <a:r>
              <a:rPr lang="en-US" dirty="0" smtClean="0"/>
              <a:t>	</a:t>
            </a:r>
            <a:r>
              <a:rPr lang="en-US" dirty="0" smtClean="0"/>
              <a:t>YES</a:t>
            </a:r>
            <a:r>
              <a:rPr lang="en-US" dirty="0" smtClean="0"/>
              <a:t>! This Saturday, December 21 from 9a.m. to 6p.m. at South Park Mall on Sharon Rd. ALL HAIL THE WHALE!</a:t>
            </a:r>
            <a:r>
              <a:rPr lang="en-US" dirty="0"/>
              <a:t> </a:t>
            </a:r>
            <a:r>
              <a:rPr lang="en-US" dirty="0" smtClean="0"/>
              <a:t>(Shannon bows)</a:t>
            </a:r>
          </a:p>
          <a:p>
            <a:pPr>
              <a:buNone/>
            </a:pPr>
            <a:endParaRPr lang="en-US" dirty="0" smtClean="0"/>
          </a:p>
          <a:p>
            <a:pPr>
              <a:buNone/>
            </a:pPr>
            <a:r>
              <a:rPr lang="en-US" dirty="0" smtClean="0"/>
              <a:t>Screen </a:t>
            </a:r>
            <a:r>
              <a:rPr lang="en-US" dirty="0" smtClean="0"/>
              <a:t>at end showing date, time, place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 Commercial</a:t>
            </a:r>
            <a:endParaRPr lang="en-US" dirty="0"/>
          </a:p>
        </p:txBody>
      </p:sp>
      <p:sp>
        <p:nvSpPr>
          <p:cNvPr id="3" name="Content Placeholder 2"/>
          <p:cNvSpPr>
            <a:spLocks noGrp="1"/>
          </p:cNvSpPr>
          <p:nvPr>
            <p:ph sz="quarter" idx="1"/>
          </p:nvPr>
        </p:nvSpPr>
        <p:spPr/>
        <p:txBody>
          <a:bodyPr/>
          <a:lstStyle/>
          <a:p>
            <a:r>
              <a:rPr lang="en-US" dirty="0" smtClean="0"/>
              <a:t>Commercial highlights features (silk and unique patterns)</a:t>
            </a:r>
          </a:p>
          <a:p>
            <a:endParaRPr lang="en-US" dirty="0" smtClean="0"/>
          </a:p>
          <a:p>
            <a:r>
              <a:rPr lang="en-US" dirty="0" smtClean="0"/>
              <a:t>Commercial highlights benefits (comfortable and likable)</a:t>
            </a:r>
          </a:p>
          <a:p>
            <a:endParaRPr lang="en-US" dirty="0" smtClean="0"/>
          </a:p>
          <a:p>
            <a:r>
              <a:rPr lang="en-US" dirty="0" smtClean="0"/>
              <a:t>Testimonial; inform</a:t>
            </a:r>
          </a:p>
          <a:p>
            <a:endParaRPr lang="en-US" dirty="0" smtClean="0"/>
          </a:p>
          <a:p>
            <a:r>
              <a:rPr lang="en-US" dirty="0" smtClean="0">
                <a:hlinkClick r:id="rId2"/>
              </a:rPr>
              <a:t>https://www.youtube.com/watch?v=5lBpbiQiC4c</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9825" t="37500" r="24451" b="22917"/>
          <a:stretch>
            <a:fillRect/>
          </a:stretch>
        </p:blipFill>
        <p:spPr bwMode="auto">
          <a:xfrm>
            <a:off x="0" y="533400"/>
            <a:ext cx="9144000" cy="579120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Introduction</a:t>
            </a:r>
            <a:endParaRPr lang="en-US" dirty="0"/>
          </a:p>
        </p:txBody>
      </p:sp>
      <p:sp>
        <p:nvSpPr>
          <p:cNvPr id="3" name="Content Placeholder 2"/>
          <p:cNvSpPr>
            <a:spLocks noGrp="1"/>
          </p:cNvSpPr>
          <p:nvPr>
            <p:ph sz="quarter" idx="1"/>
          </p:nvPr>
        </p:nvSpPr>
        <p:spPr/>
        <p:txBody>
          <a:bodyPr>
            <a:normAutofit/>
          </a:bodyPr>
          <a:lstStyle/>
          <a:p>
            <a:r>
              <a:rPr lang="en-US" dirty="0"/>
              <a:t>D</a:t>
            </a:r>
            <a:r>
              <a:rPr lang="en-US" dirty="0" smtClean="0"/>
              <a:t>elivered </a:t>
            </a:r>
            <a:r>
              <a:rPr lang="en-US" dirty="0"/>
              <a:t>first 800 ties July 3rd, 1998, and sold out in the first </a:t>
            </a:r>
            <a:r>
              <a:rPr lang="en-US" dirty="0" smtClean="0"/>
              <a:t>week</a:t>
            </a:r>
          </a:p>
          <a:p>
            <a:endParaRPr lang="en-US" dirty="0" smtClean="0"/>
          </a:p>
          <a:p>
            <a:r>
              <a:rPr lang="en-US" dirty="0" smtClean="0"/>
              <a:t>Created by brothers, </a:t>
            </a:r>
            <a:r>
              <a:rPr lang="en-US" dirty="0" err="1" smtClean="0"/>
              <a:t>Shep</a:t>
            </a:r>
            <a:r>
              <a:rPr lang="en-US" dirty="0" smtClean="0"/>
              <a:t> and Ian</a:t>
            </a:r>
          </a:p>
          <a:p>
            <a:endParaRPr lang="en-US" dirty="0" smtClean="0"/>
          </a:p>
          <a:p>
            <a:r>
              <a:rPr lang="en-US" dirty="0" smtClean="0"/>
              <a:t>Inspired by Martha’s Vineyard</a:t>
            </a:r>
          </a:p>
          <a:p>
            <a:endParaRPr lang="en-US" dirty="0" smtClean="0"/>
          </a:p>
          <a:p>
            <a:r>
              <a:rPr lang="en-US" dirty="0" smtClean="0"/>
              <a:t>Chose Vineyard Vines because it is currently very popular and thriving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a:t>
            </a:r>
            <a:r>
              <a:rPr lang="en-US" dirty="0" smtClean="0"/>
              <a:t>Selection:  Bowties </a:t>
            </a:r>
            <a:endParaRPr lang="en-US" dirty="0"/>
          </a:p>
        </p:txBody>
      </p:sp>
      <p:graphicFrame>
        <p:nvGraphicFramePr>
          <p:cNvPr id="4" name="Content Placeholder 3"/>
          <p:cNvGraphicFramePr>
            <a:graphicFrameLocks noGrp="1"/>
          </p:cNvGraphicFramePr>
          <p:nvPr>
            <p:ph sz="quarter" idx="1"/>
          </p:nvPr>
        </p:nvGraphicFramePr>
        <p:xfrm>
          <a:off x="609600" y="1981200"/>
          <a:ext cx="8001000" cy="3047999"/>
        </p:xfrm>
        <a:graphic>
          <a:graphicData uri="http://schemas.openxmlformats.org/drawingml/2006/table">
            <a:tbl>
              <a:tblPr firstRow="1" bandRow="1">
                <a:tableStyleId>{5C22544A-7EE6-4342-B048-85BDC9FD1C3A}</a:tableStyleId>
              </a:tblPr>
              <a:tblGrid>
                <a:gridCol w="4000500"/>
                <a:gridCol w="4000500"/>
              </a:tblGrid>
              <a:tr h="684627">
                <a:tc>
                  <a:txBody>
                    <a:bodyPr/>
                    <a:lstStyle/>
                    <a:p>
                      <a:pPr algn="ctr"/>
                      <a:r>
                        <a:rPr lang="en-US" dirty="0" smtClean="0"/>
                        <a:t>Features</a:t>
                      </a:r>
                      <a:endParaRPr lang="en-US" dirty="0"/>
                    </a:p>
                  </a:txBody>
                  <a:tcPr anchor="ctr"/>
                </a:tc>
                <a:tc>
                  <a:txBody>
                    <a:bodyPr/>
                    <a:lstStyle/>
                    <a:p>
                      <a:pPr algn="ctr"/>
                      <a:r>
                        <a:rPr lang="en-US" dirty="0" smtClean="0"/>
                        <a:t>Benefits</a:t>
                      </a:r>
                      <a:endParaRPr lang="en-US" dirty="0"/>
                    </a:p>
                  </a:txBody>
                  <a:tcPr anchor="ctr"/>
                </a:tc>
              </a:tr>
              <a:tr h="1181686">
                <a:tc>
                  <a:txBody>
                    <a:bodyPr/>
                    <a:lstStyle/>
                    <a:p>
                      <a:pPr algn="ctr"/>
                      <a:r>
                        <a:rPr lang="en-US" dirty="0" smtClean="0"/>
                        <a:t>Made</a:t>
                      </a:r>
                      <a:r>
                        <a:rPr lang="en-US" baseline="0" dirty="0" smtClean="0"/>
                        <a:t> of silk</a:t>
                      </a:r>
                      <a:endParaRPr lang="en-US" dirty="0"/>
                    </a:p>
                  </a:txBody>
                  <a:tcPr anchor="ctr"/>
                </a:tc>
                <a:tc>
                  <a:txBody>
                    <a:bodyPr/>
                    <a:lstStyle/>
                    <a:p>
                      <a:pPr algn="ctr"/>
                      <a:r>
                        <a:rPr lang="en-US" dirty="0" smtClean="0"/>
                        <a:t>High quality,</a:t>
                      </a:r>
                      <a:r>
                        <a:rPr lang="en-US" baseline="0" dirty="0" smtClean="0"/>
                        <a:t> long lasting, and comfortable</a:t>
                      </a:r>
                      <a:endParaRPr lang="en-US" dirty="0"/>
                    </a:p>
                  </a:txBody>
                  <a:tcPr anchor="ctr"/>
                </a:tc>
              </a:tr>
              <a:tr h="1181686">
                <a:tc>
                  <a:txBody>
                    <a:bodyPr/>
                    <a:lstStyle/>
                    <a:p>
                      <a:pPr algn="ctr"/>
                      <a:r>
                        <a:rPr lang="en-US" dirty="0" smtClean="0"/>
                        <a:t>One</a:t>
                      </a:r>
                      <a:r>
                        <a:rPr lang="en-US" baseline="0" dirty="0" smtClean="0"/>
                        <a:t> size fits all</a:t>
                      </a:r>
                      <a:endParaRPr lang="en-US" dirty="0"/>
                    </a:p>
                  </a:txBody>
                  <a:tcPr anchor="ctr"/>
                </a:tc>
                <a:tc>
                  <a:txBody>
                    <a:bodyPr/>
                    <a:lstStyle/>
                    <a:p>
                      <a:pPr algn="ctr"/>
                      <a:r>
                        <a:rPr lang="en-US" dirty="0" smtClean="0"/>
                        <a:t>Anyone can buy and wear our</a:t>
                      </a:r>
                      <a:r>
                        <a:rPr lang="en-US" baseline="0" dirty="0" smtClean="0"/>
                        <a:t> bowties</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Slogan Selection</a:t>
            </a:r>
            <a:endParaRPr lang="en-US" dirty="0"/>
          </a:p>
        </p:txBody>
      </p:sp>
      <p:sp>
        <p:nvSpPr>
          <p:cNvPr id="3" name="Content Placeholder 2"/>
          <p:cNvSpPr>
            <a:spLocks noGrp="1"/>
          </p:cNvSpPr>
          <p:nvPr>
            <p:ph sz="quarter" idx="1"/>
          </p:nvPr>
        </p:nvSpPr>
        <p:spPr/>
        <p:txBody>
          <a:bodyPr/>
          <a:lstStyle/>
          <a:p>
            <a:pPr algn="ctr">
              <a:buNone/>
            </a:pPr>
            <a:endParaRPr lang="en-US" b="1" dirty="0" smtClean="0"/>
          </a:p>
          <a:p>
            <a:pPr algn="ctr">
              <a:buNone/>
            </a:pPr>
            <a:r>
              <a:rPr lang="en-US" b="1" dirty="0" smtClean="0"/>
              <a:t>All Hail The Whale</a:t>
            </a:r>
          </a:p>
          <a:p>
            <a:pPr>
              <a:buNone/>
            </a:pPr>
            <a:endParaRPr lang="en-US" dirty="0" smtClean="0"/>
          </a:p>
          <a:p>
            <a:pPr algn="ctr">
              <a:buNone/>
            </a:pPr>
            <a:r>
              <a:rPr lang="en-US" i="1" dirty="0" smtClean="0"/>
              <a:t>Its catchy and the whale is Vineyard Vines logo</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 &amp; Test City</a:t>
            </a:r>
            <a:endParaRPr lang="en-US" dirty="0"/>
          </a:p>
        </p:txBody>
      </p:sp>
      <p:sp>
        <p:nvSpPr>
          <p:cNvPr id="3" name="Content Placeholder 2"/>
          <p:cNvSpPr>
            <a:spLocks noGrp="1"/>
          </p:cNvSpPr>
          <p:nvPr>
            <p:ph sz="quarter" idx="1"/>
          </p:nvPr>
        </p:nvSpPr>
        <p:spPr/>
        <p:txBody>
          <a:bodyPr>
            <a:normAutofit/>
          </a:bodyPr>
          <a:lstStyle/>
          <a:p>
            <a:r>
              <a:rPr lang="en-US" sz="2800" dirty="0" smtClean="0"/>
              <a:t>Males 10-40 years old</a:t>
            </a:r>
          </a:p>
          <a:p>
            <a:pPr>
              <a:buNone/>
            </a:pPr>
            <a:endParaRPr lang="en-US" sz="2800" dirty="0" smtClean="0"/>
          </a:p>
          <a:p>
            <a:r>
              <a:rPr lang="en-US" sz="2800" dirty="0" smtClean="0"/>
              <a:t>Vineyard Vines is trendy brand geared towards preppy males. </a:t>
            </a:r>
          </a:p>
          <a:p>
            <a:pPr>
              <a:buNone/>
            </a:pPr>
            <a:endParaRPr lang="en-US" sz="2800" dirty="0" smtClean="0"/>
          </a:p>
          <a:p>
            <a:r>
              <a:rPr lang="en-US" sz="2800" dirty="0" smtClean="0"/>
              <a:t>Slogan fits target market because the slogan is very unusual, catchy, rhymes, and it is also slightly male oriented.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Mailer (front)</a:t>
            </a:r>
            <a:endParaRPr lang="en-US" dirty="0"/>
          </a:p>
        </p:txBody>
      </p:sp>
      <p:sp>
        <p:nvSpPr>
          <p:cNvPr id="4" name="Rectangle 3"/>
          <p:cNvSpPr/>
          <p:nvPr/>
        </p:nvSpPr>
        <p:spPr>
          <a:xfrm>
            <a:off x="1219200" y="1676400"/>
            <a:ext cx="6781800" cy="4343400"/>
          </a:xfrm>
          <a:prstGeom prst="rect">
            <a:avLst/>
          </a:prstGeom>
          <a:solidFill>
            <a:srgbClr val="000066"/>
          </a:solidFill>
          <a:ln w="57150">
            <a:solidFill>
              <a:srgbClr val="FF99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5" name="TextBox 4"/>
          <p:cNvSpPr txBox="1"/>
          <p:nvPr/>
        </p:nvSpPr>
        <p:spPr>
          <a:xfrm>
            <a:off x="2057400" y="2057400"/>
            <a:ext cx="5181600" cy="2215991"/>
          </a:xfrm>
          <a:prstGeom prst="rect">
            <a:avLst/>
          </a:prstGeom>
          <a:noFill/>
        </p:spPr>
        <p:txBody>
          <a:bodyPr wrap="square" rtlCol="0">
            <a:spAutoFit/>
          </a:bodyPr>
          <a:lstStyle/>
          <a:p>
            <a:r>
              <a:rPr lang="en-US" sz="13800" dirty="0" smtClean="0">
                <a:solidFill>
                  <a:schemeClr val="bg1"/>
                </a:solidFill>
                <a:latin typeface="Times New Roman" pitchFamily="18" charset="0"/>
                <a:cs typeface="Times New Roman" pitchFamily="18" charset="0"/>
              </a:rPr>
              <a:t>$5 Off</a:t>
            </a:r>
            <a:endParaRPr lang="en-US" sz="13800" dirty="0">
              <a:solidFill>
                <a:schemeClr val="bg1"/>
              </a:solidFill>
              <a:latin typeface="Times New Roman" pitchFamily="18" charset="0"/>
              <a:cs typeface="Times New Roman" pitchFamily="18" charset="0"/>
            </a:endParaRPr>
          </a:p>
        </p:txBody>
      </p:sp>
      <p:sp>
        <p:nvSpPr>
          <p:cNvPr id="6" name="TextBox 5"/>
          <p:cNvSpPr txBox="1"/>
          <p:nvPr/>
        </p:nvSpPr>
        <p:spPr>
          <a:xfrm>
            <a:off x="1295400" y="1828800"/>
            <a:ext cx="6781800" cy="646331"/>
          </a:xfrm>
          <a:prstGeom prst="rect">
            <a:avLst/>
          </a:prstGeom>
          <a:noFill/>
          <a:ln>
            <a:noFill/>
          </a:ln>
        </p:spPr>
        <p:txBody>
          <a:bodyPr wrap="square" rtlCol="0">
            <a:spAutoFit/>
          </a:bodyPr>
          <a:lstStyle/>
          <a:p>
            <a:pPr algn="ctr"/>
            <a:r>
              <a:rPr lang="en-US" sz="3600" dirty="0" smtClean="0">
                <a:solidFill>
                  <a:schemeClr val="bg1"/>
                </a:solidFill>
                <a:latin typeface="Times New Roman" pitchFamily="18" charset="0"/>
                <a:cs typeface="Times New Roman" pitchFamily="18" charset="0"/>
              </a:rPr>
              <a:t>Bow Tie Seasonal Sale!</a:t>
            </a:r>
            <a:endParaRPr lang="en-US" sz="3600" dirty="0">
              <a:solidFill>
                <a:schemeClr val="bg1"/>
              </a:solidFill>
              <a:latin typeface="Times New Roman" pitchFamily="18" charset="0"/>
              <a:cs typeface="Times New Roman" pitchFamily="18" charset="0"/>
            </a:endParaRPr>
          </a:p>
        </p:txBody>
      </p:sp>
      <p:sp>
        <p:nvSpPr>
          <p:cNvPr id="7" name="TextBox 6"/>
          <p:cNvSpPr txBox="1"/>
          <p:nvPr/>
        </p:nvSpPr>
        <p:spPr>
          <a:xfrm>
            <a:off x="1219200" y="3810000"/>
            <a:ext cx="6781800" cy="369332"/>
          </a:xfrm>
          <a:prstGeom prst="rect">
            <a:avLst/>
          </a:prstGeom>
          <a:noFill/>
          <a:ln>
            <a:noFill/>
          </a:ln>
        </p:spPr>
        <p:txBody>
          <a:bodyPr wrap="square" rtlCol="0">
            <a:spAutoFit/>
          </a:bodyPr>
          <a:lstStyle/>
          <a:p>
            <a:pPr algn="ctr"/>
            <a:r>
              <a:rPr lang="en-US" dirty="0" smtClean="0">
                <a:solidFill>
                  <a:srgbClr val="FF99CC"/>
                </a:solidFill>
                <a:latin typeface="Times New Roman" pitchFamily="18" charset="0"/>
                <a:cs typeface="Times New Roman" pitchFamily="18" charset="0"/>
              </a:rPr>
              <a:t>Of a purchase of $100 or more</a:t>
            </a:r>
            <a:endParaRPr lang="en-US" dirty="0">
              <a:solidFill>
                <a:srgbClr val="FF99CC"/>
              </a:solidFill>
              <a:latin typeface="Times New Roman" pitchFamily="18" charset="0"/>
              <a:cs typeface="Times New Roman" pitchFamily="18" charset="0"/>
            </a:endParaRPr>
          </a:p>
        </p:txBody>
      </p:sp>
      <p:pic>
        <p:nvPicPr>
          <p:cNvPr id="5122" name="Picture 2" descr="bar code 1280x960 300x225 bar code">
            <a:hlinkClick r:id="rId2"/>
          </p:cNvPr>
          <p:cNvPicPr>
            <a:picLocks noChangeAspect="1" noChangeArrowheads="1"/>
          </p:cNvPicPr>
          <p:nvPr/>
        </p:nvPicPr>
        <p:blipFill>
          <a:blip r:embed="rId3" cstate="print"/>
          <a:srcRect l="16000" t="21333" r="6667" b="21778"/>
          <a:stretch>
            <a:fillRect/>
          </a:stretch>
        </p:blipFill>
        <p:spPr bwMode="auto">
          <a:xfrm rot="16200000">
            <a:off x="6798734" y="4783666"/>
            <a:ext cx="1490133" cy="609600"/>
          </a:xfrm>
          <a:prstGeom prst="rect">
            <a:avLst/>
          </a:prstGeom>
          <a:noFill/>
        </p:spPr>
      </p:pic>
      <p:sp>
        <p:nvSpPr>
          <p:cNvPr id="9" name="TextBox 8"/>
          <p:cNvSpPr txBox="1"/>
          <p:nvPr/>
        </p:nvSpPr>
        <p:spPr>
          <a:xfrm rot="16200000">
            <a:off x="6341477" y="2878723"/>
            <a:ext cx="2743200" cy="338554"/>
          </a:xfrm>
          <a:prstGeom prst="rect">
            <a:avLst/>
          </a:prstGeom>
          <a:noFill/>
        </p:spPr>
        <p:txBody>
          <a:bodyPr wrap="square" rtlCol="0">
            <a:spAutoFit/>
          </a:bodyPr>
          <a:lstStyle/>
          <a:p>
            <a:pPr algn="ctr"/>
            <a:r>
              <a:rPr lang="en-US" sz="1600" dirty="0" smtClean="0">
                <a:solidFill>
                  <a:srgbClr val="FF99CC"/>
                </a:solidFill>
                <a:latin typeface="Times New Roman" pitchFamily="18" charset="0"/>
                <a:cs typeface="Times New Roman" pitchFamily="18" charset="0"/>
              </a:rPr>
              <a:t>Expires: December 23, 2013</a:t>
            </a:r>
            <a:endParaRPr lang="en-US" sz="1600" dirty="0">
              <a:solidFill>
                <a:srgbClr val="FF99CC"/>
              </a:solidFill>
              <a:latin typeface="Times New Roman" pitchFamily="18" charset="0"/>
              <a:cs typeface="Times New Roman" pitchFamily="18" charset="0"/>
            </a:endParaRPr>
          </a:p>
        </p:txBody>
      </p:sp>
      <p:pic>
        <p:nvPicPr>
          <p:cNvPr id="10" name="Picture 8" descr="Vineyard Vines Logo 300x84 Vineyard Vines: An American Original (Part II)">
            <a:hlinkClick r:id="rId4"/>
          </p:cNvPr>
          <p:cNvPicPr>
            <a:picLocks noChangeAspect="1" noChangeArrowheads="1"/>
          </p:cNvPicPr>
          <p:nvPr/>
        </p:nvPicPr>
        <p:blipFill>
          <a:blip r:embed="rId5" cstate="print"/>
          <a:srcRect/>
          <a:stretch>
            <a:fillRect/>
          </a:stretch>
        </p:blipFill>
        <p:spPr bwMode="auto">
          <a:xfrm>
            <a:off x="2819400" y="4343400"/>
            <a:ext cx="3581400" cy="1002792"/>
          </a:xfrm>
          <a:prstGeom prst="rect">
            <a:avLst/>
          </a:prstGeom>
          <a:noFill/>
        </p:spPr>
      </p:pic>
      <p:sp>
        <p:nvSpPr>
          <p:cNvPr id="11" name="TextBox 10"/>
          <p:cNvSpPr txBox="1"/>
          <p:nvPr/>
        </p:nvSpPr>
        <p:spPr>
          <a:xfrm>
            <a:off x="2209800" y="5334000"/>
            <a:ext cx="3962400" cy="615553"/>
          </a:xfrm>
          <a:prstGeom prst="rect">
            <a:avLst/>
          </a:prstGeom>
          <a:noFill/>
        </p:spPr>
        <p:txBody>
          <a:bodyPr wrap="square" rtlCol="0">
            <a:spAutoFit/>
          </a:bodyPr>
          <a:lstStyle/>
          <a:p>
            <a:r>
              <a:rPr lang="en-US" sz="3400" dirty="0" smtClean="0">
                <a:solidFill>
                  <a:schemeClr val="bg1"/>
                </a:solidFill>
                <a:latin typeface="Times New Roman" pitchFamily="18" charset="0"/>
                <a:cs typeface="Times New Roman" pitchFamily="18" charset="0"/>
              </a:rPr>
              <a:t>All Hail The Whale! </a:t>
            </a:r>
            <a:endParaRPr lang="en-US" sz="3400" dirty="0">
              <a:solidFill>
                <a:schemeClr val="bg1"/>
              </a:solidFill>
              <a:latin typeface="Times New Roman" pitchFamily="18" charset="0"/>
              <a:cs typeface="Times New Roman" pitchFamily="18" charset="0"/>
            </a:endParaRPr>
          </a:p>
        </p:txBody>
      </p:sp>
      <p:pic>
        <p:nvPicPr>
          <p:cNvPr id="12" name="Picture 6" descr="Vineyard Vines"/>
          <p:cNvPicPr>
            <a:picLocks noChangeAspect="1" noChangeArrowheads="1"/>
          </p:cNvPicPr>
          <p:nvPr/>
        </p:nvPicPr>
        <p:blipFill>
          <a:blip r:embed="rId6" cstate="print">
            <a:clrChange>
              <a:clrFrom>
                <a:srgbClr val="FFFFFF"/>
              </a:clrFrom>
              <a:clrTo>
                <a:srgbClr val="FFFFFF">
                  <a:alpha val="0"/>
                </a:srgbClr>
              </a:clrTo>
            </a:clrChange>
          </a:blip>
          <a:srcRect l="4000" t="28800" r="4000" b="24400"/>
          <a:stretch>
            <a:fillRect/>
          </a:stretch>
        </p:blipFill>
        <p:spPr bwMode="auto">
          <a:xfrm>
            <a:off x="5867400" y="5410200"/>
            <a:ext cx="838200" cy="473765"/>
          </a:xfrm>
          <a:prstGeom prst="rect">
            <a:avLst/>
          </a:prstGeom>
          <a:noFill/>
        </p:spPr>
      </p:pic>
      <p:pic>
        <p:nvPicPr>
          <p:cNvPr id="3" name="Picture 2" descr="http://69.89.31.229/~vineyas4/wp-content/uploads/2012/12/Santa_Whale.jpg">
            <a:hlinkClick r:id="rId7"/>
          </p:cNvPr>
          <p:cNvPicPr>
            <a:picLocks noChangeAspect="1" noChangeArrowheads="1"/>
          </p:cNvPicPr>
          <p:nvPr/>
        </p:nvPicPr>
        <p:blipFill>
          <a:blip r:embed="rId8" cstate="print"/>
          <a:srcRect/>
          <a:stretch>
            <a:fillRect/>
          </a:stretch>
        </p:blipFill>
        <p:spPr bwMode="auto">
          <a:xfrm flipV="1">
            <a:off x="0" y="-1565210"/>
            <a:ext cx="1524000" cy="11080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Mailer (back)</a:t>
            </a:r>
            <a:endParaRPr lang="en-US" dirty="0"/>
          </a:p>
        </p:txBody>
      </p:sp>
      <p:sp>
        <p:nvSpPr>
          <p:cNvPr id="4" name="Rectangle 3"/>
          <p:cNvSpPr/>
          <p:nvPr/>
        </p:nvSpPr>
        <p:spPr>
          <a:xfrm>
            <a:off x="1219200" y="1676400"/>
            <a:ext cx="6781800" cy="4343400"/>
          </a:xfrm>
          <a:prstGeom prst="rect">
            <a:avLst/>
          </a:prstGeom>
          <a:solidFill>
            <a:srgbClr val="000066"/>
          </a:solidFill>
          <a:ln w="57150">
            <a:solidFill>
              <a:srgbClr val="FF99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5" name="TextBox 4"/>
          <p:cNvSpPr txBox="1"/>
          <p:nvPr/>
        </p:nvSpPr>
        <p:spPr>
          <a:xfrm>
            <a:off x="1524000" y="1752600"/>
            <a:ext cx="6705600" cy="830997"/>
          </a:xfrm>
          <a:prstGeom prst="rect">
            <a:avLst/>
          </a:prstGeom>
          <a:noFill/>
        </p:spPr>
        <p:txBody>
          <a:bodyPr wrap="square" rtlCol="0">
            <a:spAutoFit/>
          </a:bodyPr>
          <a:lstStyle/>
          <a:p>
            <a:r>
              <a:rPr lang="en-US" sz="4800" dirty="0" smtClean="0">
                <a:solidFill>
                  <a:schemeClr val="bg1"/>
                </a:solidFill>
                <a:latin typeface="Times New Roman" pitchFamily="18" charset="0"/>
                <a:cs typeface="Times New Roman" pitchFamily="18" charset="0"/>
              </a:rPr>
              <a:t>All Hail The Whale! </a:t>
            </a:r>
            <a:endParaRPr lang="en-US" sz="4800" dirty="0">
              <a:solidFill>
                <a:schemeClr val="bg1"/>
              </a:solidFill>
              <a:latin typeface="Times New Roman" pitchFamily="18" charset="0"/>
              <a:cs typeface="Times New Roman" pitchFamily="18" charset="0"/>
            </a:endParaRPr>
          </a:p>
        </p:txBody>
      </p:sp>
      <p:pic>
        <p:nvPicPr>
          <p:cNvPr id="6" name="Picture 6" descr="Vineyard Vines"/>
          <p:cNvPicPr>
            <a:picLocks noChangeAspect="1" noChangeArrowheads="1"/>
          </p:cNvPicPr>
          <p:nvPr/>
        </p:nvPicPr>
        <p:blipFill>
          <a:blip r:embed="rId2" cstate="print">
            <a:clrChange>
              <a:clrFrom>
                <a:srgbClr val="FFFFFF"/>
              </a:clrFrom>
              <a:clrTo>
                <a:srgbClr val="FFFFFF">
                  <a:alpha val="0"/>
                </a:srgbClr>
              </a:clrTo>
            </a:clrChange>
          </a:blip>
          <a:srcRect l="4000" t="28800" r="4000" b="24400"/>
          <a:stretch>
            <a:fillRect/>
          </a:stretch>
        </p:blipFill>
        <p:spPr bwMode="auto">
          <a:xfrm>
            <a:off x="6553200" y="1828800"/>
            <a:ext cx="1143000" cy="646043"/>
          </a:xfrm>
          <a:prstGeom prst="rect">
            <a:avLst/>
          </a:prstGeom>
          <a:noFill/>
        </p:spPr>
      </p:pic>
      <p:sp>
        <p:nvSpPr>
          <p:cNvPr id="7" name="TextBox 6"/>
          <p:cNvSpPr txBox="1"/>
          <p:nvPr/>
        </p:nvSpPr>
        <p:spPr>
          <a:xfrm>
            <a:off x="1219200" y="2590800"/>
            <a:ext cx="6781800" cy="1384995"/>
          </a:xfrm>
          <a:prstGeom prst="rect">
            <a:avLst/>
          </a:prstGeom>
          <a:noFill/>
        </p:spPr>
        <p:txBody>
          <a:bodyPr wrap="square" rtlCol="0">
            <a:spAutoFit/>
          </a:bodyPr>
          <a:lstStyle/>
          <a:p>
            <a:pPr algn="ctr"/>
            <a:r>
              <a:rPr lang="en-US" sz="2800" dirty="0" smtClean="0">
                <a:solidFill>
                  <a:srgbClr val="FF99CC"/>
                </a:solidFill>
                <a:latin typeface="Times New Roman" pitchFamily="18" charset="0"/>
                <a:cs typeface="Times New Roman" pitchFamily="18" charset="0"/>
              </a:rPr>
              <a:t>Vineyard Vines holiday sale</a:t>
            </a:r>
          </a:p>
          <a:p>
            <a:pPr algn="ctr"/>
            <a:r>
              <a:rPr lang="en-US" sz="2800" dirty="0" smtClean="0">
                <a:solidFill>
                  <a:srgbClr val="FF99CC"/>
                </a:solidFill>
                <a:latin typeface="Times New Roman" pitchFamily="18" charset="0"/>
                <a:cs typeface="Times New Roman" pitchFamily="18" charset="0"/>
              </a:rPr>
              <a:t>@ South Park Mall, Sharon Rd.</a:t>
            </a:r>
          </a:p>
          <a:p>
            <a:pPr algn="ctr"/>
            <a:r>
              <a:rPr lang="en-US" sz="2800" dirty="0" smtClean="0">
                <a:solidFill>
                  <a:srgbClr val="FF99CC"/>
                </a:solidFill>
                <a:latin typeface="Times New Roman" pitchFamily="18" charset="0"/>
                <a:cs typeface="Times New Roman" pitchFamily="18" charset="0"/>
              </a:rPr>
              <a:t>9a.m. to 6p.m.</a:t>
            </a:r>
            <a:endParaRPr lang="en-US" sz="2800" dirty="0">
              <a:solidFill>
                <a:srgbClr val="FF99CC"/>
              </a:solidFill>
              <a:latin typeface="Times New Roman" pitchFamily="18" charset="0"/>
              <a:cs typeface="Times New Roman" pitchFamily="18" charset="0"/>
            </a:endParaRPr>
          </a:p>
        </p:txBody>
      </p:sp>
      <p:sp>
        <p:nvSpPr>
          <p:cNvPr id="9" name="TextBox 8"/>
          <p:cNvSpPr txBox="1"/>
          <p:nvPr/>
        </p:nvSpPr>
        <p:spPr>
          <a:xfrm>
            <a:off x="1219200" y="5562600"/>
            <a:ext cx="6781800" cy="369332"/>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Don’t forget to make your way to the South Park sale this Saturday!</a:t>
            </a:r>
            <a:endParaRPr lang="en-US" dirty="0">
              <a:solidFill>
                <a:schemeClr val="bg1"/>
              </a:solidFill>
              <a:latin typeface="Times New Roman" pitchFamily="18" charset="0"/>
              <a:cs typeface="Times New Roman" pitchFamily="18" charset="0"/>
            </a:endParaRPr>
          </a:p>
        </p:txBody>
      </p:sp>
      <p:pic>
        <p:nvPicPr>
          <p:cNvPr id="10" name="Picture 8" descr="Vineyard Vines Logo 300x84 Vineyard Vines: An American Original (Part II)">
            <a:hlinkClick r:id="rId3"/>
          </p:cNvPr>
          <p:cNvPicPr>
            <a:picLocks noChangeAspect="1" noChangeArrowheads="1"/>
          </p:cNvPicPr>
          <p:nvPr/>
        </p:nvPicPr>
        <p:blipFill>
          <a:blip r:embed="rId4" cstate="print"/>
          <a:srcRect/>
          <a:stretch>
            <a:fillRect/>
          </a:stretch>
        </p:blipFill>
        <p:spPr bwMode="auto">
          <a:xfrm>
            <a:off x="2514600" y="4191000"/>
            <a:ext cx="4082143" cy="1143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l="16723" t="28212" r="47973" b="24166"/>
          <a:stretch>
            <a:fillRect/>
          </a:stretch>
        </p:blipFill>
        <p:spPr bwMode="auto">
          <a:xfrm>
            <a:off x="1" y="0"/>
            <a:ext cx="9144000" cy="6858000"/>
          </a:xfrm>
          <a:prstGeom prst="rect">
            <a:avLst/>
          </a:prstGeom>
          <a:noFill/>
          <a:ln w="9525">
            <a:noFill/>
            <a:miter lim="800000"/>
            <a:headEnd/>
            <a:tailEnd/>
          </a:ln>
        </p:spPr>
      </p:pic>
      <p:pic>
        <p:nvPicPr>
          <p:cNvPr id="1030" name="Picture 6" descr="Vineyard Vines"/>
          <p:cNvPicPr>
            <a:picLocks noChangeAspect="1" noChangeArrowheads="1"/>
          </p:cNvPicPr>
          <p:nvPr/>
        </p:nvPicPr>
        <p:blipFill>
          <a:blip r:embed="rId3" cstate="print">
            <a:clrChange>
              <a:clrFrom>
                <a:srgbClr val="FFFFFF"/>
              </a:clrFrom>
              <a:clrTo>
                <a:srgbClr val="FFFFFF">
                  <a:alpha val="0"/>
                </a:srgbClr>
              </a:clrTo>
            </a:clrChange>
          </a:blip>
          <a:srcRect l="4000" t="28800" r="4000" b="24400"/>
          <a:stretch>
            <a:fillRect/>
          </a:stretch>
        </p:blipFill>
        <p:spPr bwMode="auto">
          <a:xfrm>
            <a:off x="2362200" y="838200"/>
            <a:ext cx="1752600" cy="990600"/>
          </a:xfrm>
          <a:prstGeom prst="rect">
            <a:avLst/>
          </a:prstGeom>
          <a:noFill/>
        </p:spPr>
      </p:pic>
      <p:sp>
        <p:nvSpPr>
          <p:cNvPr id="12" name="TextBox 11"/>
          <p:cNvSpPr txBox="1"/>
          <p:nvPr/>
        </p:nvSpPr>
        <p:spPr>
          <a:xfrm>
            <a:off x="304800" y="0"/>
            <a:ext cx="3657600" cy="1754326"/>
          </a:xfrm>
          <a:prstGeom prst="rect">
            <a:avLst/>
          </a:prstGeom>
          <a:noFill/>
        </p:spPr>
        <p:txBody>
          <a:bodyPr wrap="square" rtlCol="0">
            <a:spAutoFit/>
          </a:bodyPr>
          <a:lstStyle/>
          <a:p>
            <a:r>
              <a:rPr lang="en-US" sz="5400" dirty="0" smtClean="0">
                <a:latin typeface="Times New Roman" pitchFamily="18" charset="0"/>
                <a:cs typeface="Times New Roman" pitchFamily="18" charset="0"/>
              </a:rPr>
              <a:t>All Hail </a:t>
            </a:r>
            <a:r>
              <a:rPr lang="en-US" sz="5400" dirty="0">
                <a:latin typeface="Times New Roman" pitchFamily="18" charset="0"/>
                <a:cs typeface="Times New Roman" pitchFamily="18" charset="0"/>
              </a:rPr>
              <a:t>T</a:t>
            </a:r>
            <a:r>
              <a:rPr lang="en-US" sz="5400" dirty="0" smtClean="0">
                <a:latin typeface="Times New Roman" pitchFamily="18" charset="0"/>
                <a:cs typeface="Times New Roman" pitchFamily="18" charset="0"/>
              </a:rPr>
              <a:t>he Whale</a:t>
            </a:r>
          </a:p>
        </p:txBody>
      </p:sp>
      <p:pic>
        <p:nvPicPr>
          <p:cNvPr id="1032" name="Picture 8" descr="Vineyard Vines Logo 300x84 Vineyard Vines: An American Original (Part II)">
            <a:hlinkClick r:id="rId4"/>
          </p:cNvPr>
          <p:cNvPicPr>
            <a:picLocks noChangeAspect="1" noChangeArrowheads="1"/>
          </p:cNvPicPr>
          <p:nvPr/>
        </p:nvPicPr>
        <p:blipFill>
          <a:blip r:embed="rId5" cstate="print"/>
          <a:srcRect/>
          <a:stretch>
            <a:fillRect/>
          </a:stretch>
        </p:blipFill>
        <p:spPr bwMode="auto">
          <a:xfrm>
            <a:off x="5105400" y="5562600"/>
            <a:ext cx="3810000" cy="1066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Commercial</a:t>
            </a:r>
            <a:endParaRPr lang="en-US" dirty="0"/>
          </a:p>
        </p:txBody>
      </p:sp>
      <p:sp>
        <p:nvSpPr>
          <p:cNvPr id="3" name="Content Placeholder 2"/>
          <p:cNvSpPr>
            <a:spLocks noGrp="1"/>
          </p:cNvSpPr>
          <p:nvPr>
            <p:ph sz="quarter" idx="1"/>
          </p:nvPr>
        </p:nvSpPr>
        <p:spPr/>
        <p:txBody>
          <a:bodyPr/>
          <a:lstStyle/>
          <a:p>
            <a:r>
              <a:rPr lang="en-US" dirty="0" smtClean="0"/>
              <a:t>Aired on 95.1 </a:t>
            </a:r>
          </a:p>
          <a:p>
            <a:pPr>
              <a:buNone/>
            </a:pPr>
            <a:endParaRPr lang="en-US" dirty="0" smtClean="0"/>
          </a:p>
          <a:p>
            <a:r>
              <a:rPr lang="en-US" dirty="0" smtClean="0"/>
              <a:t>Aired on 96.9</a:t>
            </a:r>
          </a:p>
          <a:p>
            <a:pPr>
              <a:buNone/>
            </a:pPr>
            <a:endParaRPr lang="en-US" dirty="0" smtClean="0"/>
          </a:p>
          <a:p>
            <a:r>
              <a:rPr lang="en-US" dirty="0" smtClean="0"/>
              <a:t>Run from 1p.m. to 6p.m.</a:t>
            </a:r>
          </a:p>
          <a:p>
            <a:endParaRPr lang="en-US" dirty="0" smtClean="0"/>
          </a:p>
          <a:p>
            <a:r>
              <a:rPr lang="en-US" dirty="0" smtClean="0"/>
              <a:t>Create awareness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8">
      <a:dk1>
        <a:sysClr val="windowText" lastClr="000000"/>
      </a:dk1>
      <a:lt1>
        <a:sysClr val="window" lastClr="FFFFFF"/>
      </a:lt1>
      <a:dk2>
        <a:srgbClr val="646B86"/>
      </a:dk2>
      <a:lt2>
        <a:srgbClr val="C5D1D7"/>
      </a:lt2>
      <a:accent1>
        <a:srgbClr val="FF70B7"/>
      </a:accent1>
      <a:accent2>
        <a:srgbClr val="CCB400"/>
      </a:accent2>
      <a:accent3>
        <a:srgbClr val="002060"/>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498</TotalTime>
  <Words>418</Words>
  <Application>Microsoft Office PowerPoint</Application>
  <PresentationFormat>On-screen Show (4:3)</PresentationFormat>
  <Paragraphs>84</Paragraphs>
  <Slides>14</Slides>
  <Notes>0</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Civic</vt:lpstr>
      <vt:lpstr>Office Theme</vt:lpstr>
      <vt:lpstr>Package</vt:lpstr>
      <vt:lpstr>Vineyard Vines</vt:lpstr>
      <vt:lpstr>Company Introduction</vt:lpstr>
      <vt:lpstr>Product Selection:  Bowties </vt:lpstr>
      <vt:lpstr>Slogan Selection</vt:lpstr>
      <vt:lpstr>Target Market &amp; Test City</vt:lpstr>
      <vt:lpstr>Direct Mailer (front)</vt:lpstr>
      <vt:lpstr>Direct Mailer (back)</vt:lpstr>
      <vt:lpstr>Slide 8</vt:lpstr>
      <vt:lpstr>Radio Commercial</vt:lpstr>
      <vt:lpstr>Radio Commercial Script</vt:lpstr>
      <vt:lpstr>Jingle Script</vt:lpstr>
      <vt:lpstr>Television Commercial Script</vt:lpstr>
      <vt:lpstr>Television Commercial</vt:lpstr>
      <vt:lpstr>Slide 14</vt:lpstr>
    </vt:vector>
  </TitlesOfParts>
  <Company>Charlotte-Mecklenburg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8348214</dc:creator>
  <cp:lastModifiedBy>admin</cp:lastModifiedBy>
  <cp:revision>48</cp:revision>
  <dcterms:created xsi:type="dcterms:W3CDTF">2013-12-16T12:44:35Z</dcterms:created>
  <dcterms:modified xsi:type="dcterms:W3CDTF">2014-05-23T13:28:51Z</dcterms:modified>
</cp:coreProperties>
</file>