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9" r:id="rId3"/>
    <p:sldId id="258" r:id="rId4"/>
    <p:sldId id="257" r:id="rId5"/>
    <p:sldId id="259" r:id="rId6"/>
    <p:sldId id="264" r:id="rId7"/>
    <p:sldId id="263" r:id="rId8"/>
    <p:sldId id="262" r:id="rId9"/>
    <p:sldId id="261" r:id="rId10"/>
    <p:sldId id="260" r:id="rId11"/>
    <p:sldId id="265" r:id="rId12"/>
    <p:sldId id="269" r:id="rId13"/>
    <p:sldId id="270" r:id="rId14"/>
    <p:sldId id="271" r:id="rId15"/>
    <p:sldId id="272" r:id="rId16"/>
    <p:sldId id="266" r:id="rId17"/>
    <p:sldId id="287" r:id="rId18"/>
    <p:sldId id="288" r:id="rId19"/>
    <p:sldId id="267" r:id="rId20"/>
    <p:sldId id="268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EBF37-3695-4D71-A0EB-4C235D98A3DB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B831B-CB9B-4D80-9659-3E4C6458D0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695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wsj.com/article/SB120719487786785755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err="1" smtClean="0"/>
              <a:t>Yo</a:t>
            </a:r>
            <a:r>
              <a:rPr lang="en-US" b="1" i="1" dirty="0" smtClean="0"/>
              <a:t>, dude! </a:t>
            </a:r>
            <a:r>
              <a:rPr lang="en-US" b="1" i="1" dirty="0" err="1" smtClean="0"/>
              <a:t>Thz</a:t>
            </a:r>
            <a:r>
              <a:rPr lang="en-US" b="1" i="1" dirty="0" smtClean="0"/>
              <a:t> </a:t>
            </a:r>
            <a:r>
              <a:rPr lang="en-US" b="1" i="1" dirty="0" err="1" smtClean="0"/>
              <a:t>stdy</a:t>
            </a:r>
            <a:r>
              <a:rPr lang="en-US" b="1" i="1" dirty="0" smtClean="0"/>
              <a:t> </a:t>
            </a:r>
            <a:r>
              <a:rPr lang="en-US" b="1" i="1" dirty="0" err="1" smtClean="0"/>
              <a:t>iz</a:t>
            </a:r>
            <a:r>
              <a:rPr lang="en-US" b="1" i="1" dirty="0" smtClean="0"/>
              <a:t> Gr8!!!1</a:t>
            </a:r>
            <a:r>
              <a:rPr lang="en-US" b="1" dirty="0" smtClean="0"/>
              <a:t> The relationship between new technologies and grammar scores in college student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B831B-CB9B-4D80-9659-3E4C6458D0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1552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http://online.wsj.com/article/SB120719487786785755.html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B831B-CB9B-4D80-9659-3E4C6458D0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0640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1B8E96-B958-4B7B-938D-DA3339CF8B03}" type="slidenum">
              <a:rPr lang="en-US"/>
              <a:pPr/>
              <a:t>22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F148A-73BF-4BDC-B180-ACBCC332ED57}" type="slidenum">
              <a:rPr lang="en-US"/>
              <a:pPr/>
              <a:t>23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47689-081E-4B9D-B4BC-04B2A07758A1}" type="slidenum">
              <a:rPr lang="en-US"/>
              <a:pPr/>
              <a:t>24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Keep in mind that most errors are unintentional</a:t>
            </a:r>
            <a:r>
              <a:rPr lang="en-US"/>
              <a:t>, and realize that most businesses and organizations want to address and clear up complaints quickly in order to have satisfied customers or members.</a:t>
            </a:r>
          </a:p>
          <a:p>
            <a:r>
              <a:rPr lang="en-US" b="1"/>
              <a:t>Be brief</a:t>
            </a:r>
            <a:r>
              <a:rPr lang="en-US"/>
              <a:t>. Keep your letter to one page, and write short paragraphs, rather than long ones.</a:t>
            </a:r>
          </a:p>
          <a:p>
            <a:r>
              <a:rPr lang="en-US" b="1"/>
              <a:t>Be honest and straightforward</a:t>
            </a:r>
            <a:r>
              <a:rPr lang="en-US"/>
              <a:t>, and include sufficient detail to back up your claim and to show that you have thoroughly researched the subject. However, omit irrelevant details. Keep your letter concise and professional.</a:t>
            </a:r>
          </a:p>
          <a:p>
            <a:r>
              <a:rPr lang="en-US" b="1"/>
              <a:t>Maintain a firm but respectful tone, and avoid aggressive, accusing language.</a:t>
            </a:r>
            <a:endParaRPr lang="en-US"/>
          </a:p>
          <a:p>
            <a:r>
              <a:rPr lang="en-US" b="1"/>
              <a:t>Send only photocopies of receipts and other documents, and retain all originals.</a:t>
            </a:r>
            <a:r>
              <a:rPr lang="en-US"/>
              <a:t> Keep a copy of the letter for your records.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9FE9F-2FEE-4EC8-A27A-14A2C1BB9007}" type="slidenum">
              <a:rPr lang="en-US"/>
              <a:pPr/>
              <a:t>28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out with a positive about the product</a:t>
            </a:r>
          </a:p>
          <a:p>
            <a:r>
              <a:rPr lang="en-US"/>
              <a:t>State the problem very specifically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56AA4E-7D5F-4EB2-A568-849EDBB26ACF}" type="slidenum">
              <a:rPr lang="en-US"/>
              <a:pPr/>
              <a:t>29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Tell them exactly what you expect to do about the problem --- Be Realistic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86A84-E97B-4272-9262-213CFDE0EAB5}" type="slidenum">
              <a:rPr lang="en-US"/>
              <a:pPr/>
              <a:t>30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Enclose identifying materials</a:t>
            </a:r>
          </a:p>
          <a:p>
            <a:r>
              <a:rPr lang="en-US"/>
              <a:t>Close by stating your confidence in their company’s desire to make it right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36E7-8051-4F58-AA35-5F709C913F4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602E-FB23-4E1D-A70D-07B466F01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483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36E7-8051-4F58-AA35-5F709C913F4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602E-FB23-4E1D-A70D-07B466F01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202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36E7-8051-4F58-AA35-5F709C913F4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602E-FB23-4E1D-A70D-07B466F01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180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125C42C-C946-49D8-BE66-4416FD8E9C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36E7-8051-4F58-AA35-5F709C913F4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602E-FB23-4E1D-A70D-07B466F01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927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36E7-8051-4F58-AA35-5F709C913F4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602E-FB23-4E1D-A70D-07B466F01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967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36E7-8051-4F58-AA35-5F709C913F4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602E-FB23-4E1D-A70D-07B466F01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282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36E7-8051-4F58-AA35-5F709C913F4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602E-FB23-4E1D-A70D-07B466F01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993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36E7-8051-4F58-AA35-5F709C913F4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602E-FB23-4E1D-A70D-07B466F01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047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36E7-8051-4F58-AA35-5F709C913F4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602E-FB23-4E1D-A70D-07B466F01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707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36E7-8051-4F58-AA35-5F709C913F4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602E-FB23-4E1D-A70D-07B466F01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656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36E7-8051-4F58-AA35-5F709C913F4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602E-FB23-4E1D-A70D-07B466F01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163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436E7-8051-4F58-AA35-5F709C913F4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D602E-FB23-4E1D-A70D-07B466F01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9973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nIUcRJX9-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lissa1shaffer.weebly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TxtSpeak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Written Communication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13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TextSpeak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effectLst/>
              </a:rPr>
              <a:t>My </a:t>
            </a:r>
            <a:r>
              <a:rPr lang="en-US" dirty="0" err="1" smtClean="0">
                <a:effectLst/>
              </a:rPr>
              <a:t>smmr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hols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wr</a:t>
            </a:r>
            <a:r>
              <a:rPr lang="en-US" dirty="0" smtClean="0">
                <a:effectLst/>
              </a:rPr>
              <a:t> CWOT. B4, we used 2go2 NY </a:t>
            </a:r>
          </a:p>
          <a:p>
            <a:pPr marL="0" indent="0" algn="ctr">
              <a:buNone/>
            </a:pPr>
            <a:r>
              <a:rPr lang="en-US" dirty="0" smtClean="0">
                <a:effectLst/>
              </a:rPr>
              <a:t>2C my bro, his GF &amp; </a:t>
            </a:r>
            <a:r>
              <a:rPr lang="en-US" dirty="0" err="1" smtClean="0">
                <a:effectLst/>
              </a:rPr>
              <a:t>thr</a:t>
            </a:r>
            <a:r>
              <a:rPr lang="en-US" dirty="0" smtClean="0">
                <a:effectLst/>
              </a:rPr>
              <a:t> 3 :-@ kids FTF. ILNY, it's a gr8 </a:t>
            </a:r>
            <a:r>
              <a:rPr lang="en-US" dirty="0" err="1" smtClean="0">
                <a:effectLst/>
              </a:rPr>
              <a:t>plc</a:t>
            </a:r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Means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effectLst/>
              </a:rPr>
              <a:t>My summer holidays were a complete waste of time. Before, we used to go to New York to see my brother, his girlfriend and their three screaming kids face to face. I love New York. It's a great place.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86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TxtSpk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72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Most controversy with </a:t>
            </a:r>
            <a:r>
              <a:rPr lang="en-US" dirty="0" err="1" smtClean="0">
                <a:solidFill>
                  <a:srgbClr val="FFFF00"/>
                </a:solidFill>
              </a:rPr>
              <a:t>TextSpeak</a:t>
            </a:r>
            <a:r>
              <a:rPr lang="en-US" dirty="0" smtClean="0">
                <a:solidFill>
                  <a:srgbClr val="FFFF00"/>
                </a:solidFill>
              </a:rPr>
              <a:t> stems from the following</a:t>
            </a:r>
          </a:p>
          <a:p>
            <a:pPr lvl="1"/>
            <a:r>
              <a:rPr lang="en-US" dirty="0" smtClean="0"/>
              <a:t>Writing can lack context and meanings can be misconstrued 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TxtSpk</a:t>
            </a:r>
            <a:r>
              <a:rPr lang="en-US" dirty="0" smtClean="0"/>
              <a:t> doesn’t follow any laws of grammar &amp; uses words not found in dictionaries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Quicker to write, longer to read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People are starting to name their children in </a:t>
            </a:r>
            <a:r>
              <a:rPr lang="en-US" dirty="0" err="1" smtClean="0"/>
              <a:t>TextSpeak</a:t>
            </a:r>
            <a:endParaRPr lang="en-US" dirty="0" smtClean="0"/>
          </a:p>
          <a:p>
            <a:pPr lvl="2"/>
            <a:r>
              <a:rPr lang="en-US" dirty="0" smtClean="0"/>
              <a:t>Y = I</a:t>
            </a:r>
          </a:p>
          <a:p>
            <a:pPr lvl="2"/>
            <a:r>
              <a:rPr lang="en-US" dirty="0" smtClean="0"/>
              <a:t>K = C</a:t>
            </a:r>
          </a:p>
          <a:p>
            <a:pPr lvl="3"/>
            <a:r>
              <a:rPr lang="en-US" dirty="0" smtClean="0"/>
              <a:t>Alex-Zander</a:t>
            </a:r>
          </a:p>
          <a:p>
            <a:pPr lvl="3"/>
            <a:r>
              <a:rPr lang="en-US" dirty="0" err="1" smtClean="0"/>
              <a:t>Cam’ron</a:t>
            </a:r>
            <a:endParaRPr lang="en-US" dirty="0" smtClean="0"/>
          </a:p>
          <a:p>
            <a:pPr lvl="3"/>
            <a:r>
              <a:rPr lang="en-US" dirty="0" smtClean="0"/>
              <a:t>Emma-Lee</a:t>
            </a:r>
          </a:p>
          <a:p>
            <a:pPr lvl="3"/>
            <a:r>
              <a:rPr lang="en-US" dirty="0" err="1" smtClean="0"/>
              <a:t>Ozhkah</a:t>
            </a:r>
            <a:endParaRPr lang="en-US" dirty="0" smtClean="0"/>
          </a:p>
          <a:p>
            <a:pPr lvl="3"/>
            <a:r>
              <a:rPr lang="en-US" dirty="0" err="1" smtClean="0"/>
              <a:t>Jasyn</a:t>
            </a:r>
            <a:endParaRPr lang="en-US" dirty="0" smtClean="0"/>
          </a:p>
          <a:p>
            <a:pPr lvl="3"/>
            <a:r>
              <a:rPr lang="en-US" dirty="0" err="1" smtClean="0"/>
              <a:t>Mylyssa</a:t>
            </a:r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03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 v. Women Texting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Women's messages tend to be "longer"</a:t>
            </a:r>
          </a:p>
          <a:p>
            <a:r>
              <a:rPr lang="en-US" dirty="0" smtClean="0"/>
              <a:t>Women used more "complex structure" and grammar</a:t>
            </a:r>
          </a:p>
          <a:p>
            <a:r>
              <a:rPr lang="en-US" dirty="0" smtClean="0"/>
              <a:t>Men's messages tend to comprise "one-sentence", "one-clause" or "one-thought" constructions </a:t>
            </a:r>
          </a:p>
          <a:p>
            <a:r>
              <a:rPr lang="en-US" dirty="0" smtClean="0"/>
              <a:t>More greetings and words of parting were observed in women's messages</a:t>
            </a:r>
          </a:p>
          <a:p>
            <a:r>
              <a:rPr lang="en-US" dirty="0" smtClean="0"/>
              <a:t>Women had messages with emotional and practical (e.g. arranging a meeting) content unlike men, who mostly used SMS language for practical content only.</a:t>
            </a:r>
          </a:p>
          <a:p>
            <a:r>
              <a:rPr lang="en-US" dirty="0" smtClean="0"/>
              <a:t>Women and the younger users (across gender) tend to use more shortened forms and emoticons than men </a:t>
            </a:r>
          </a:p>
          <a:p>
            <a:r>
              <a:rPr lang="en-US" dirty="0" smtClean="0"/>
              <a:t>While women observed conventional rules more than men, the difference is marginal. This involves the use of correct spelling, punctuation, capitalization,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24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TextSpeak</a:t>
            </a:r>
            <a:r>
              <a:rPr lang="en-US" dirty="0" smtClean="0"/>
              <a:t> in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less words an Advertisement uses is good because</a:t>
            </a:r>
          </a:p>
          <a:p>
            <a:pPr lvl="1"/>
            <a:r>
              <a:rPr lang="en-US" dirty="0" smtClean="0"/>
              <a:t>Cheaper</a:t>
            </a:r>
          </a:p>
          <a:p>
            <a:pPr lvl="1"/>
            <a:r>
              <a:rPr lang="en-US" dirty="0" smtClean="0"/>
              <a:t>Catchier</a:t>
            </a:r>
          </a:p>
          <a:p>
            <a:pPr lvl="1"/>
            <a:r>
              <a:rPr lang="en-US" dirty="0" smtClean="0"/>
              <a:t>Less Crowded</a:t>
            </a:r>
          </a:p>
          <a:p>
            <a:pPr lvl="1"/>
            <a:endParaRPr lang="en-US" dirty="0"/>
          </a:p>
          <a:p>
            <a:r>
              <a:rPr lang="en-US" dirty="0" smtClean="0"/>
              <a:t>Ads that target teens are starting to use </a:t>
            </a:r>
            <a:r>
              <a:rPr lang="en-US" dirty="0" err="1" smtClean="0"/>
              <a:t>TextSpeak</a:t>
            </a: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Eat Right 4 Your Type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3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90" y="365125"/>
            <a:ext cx="4405746" cy="6293923"/>
          </a:xfrm>
        </p:spPr>
      </p:pic>
    </p:spTree>
    <p:extLst>
      <p:ext uri="{BB962C8B-B14F-4D97-AF65-F5344CB8AC3E}">
        <p14:creationId xmlns="" xmlns:p14="http://schemas.microsoft.com/office/powerpoint/2010/main" val="39196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Cingular Commercial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https://www.youtube.com/watch?v=4nIUcRJX9-o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82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Pro-Side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TextSpeak</a:t>
            </a:r>
            <a:r>
              <a:rPr lang="en-US" dirty="0" smtClean="0"/>
              <a:t> or SMS Language is used only about 20% of the time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Words are not as abbreviated as they are portrayed</a:t>
            </a:r>
          </a:p>
          <a:p>
            <a:pPr lvl="1"/>
            <a:r>
              <a:rPr lang="en-US" dirty="0" smtClean="0"/>
              <a:t>Abbreviating has been in use for a long time and therefore is not a new concept</a:t>
            </a:r>
          </a:p>
          <a:p>
            <a:pPr lvl="1"/>
            <a:r>
              <a:rPr lang="en-US" dirty="0" smtClean="0"/>
              <a:t>Both children &amp; adults use SMS language, so if adults are not displaying the same mistakes then blaming the language isn’t completely fair</a:t>
            </a:r>
          </a:p>
          <a:p>
            <a:pPr lvl="1"/>
            <a:r>
              <a:rPr lang="en-US" dirty="0" smtClean="0"/>
              <a:t>Students do not use </a:t>
            </a:r>
            <a:r>
              <a:rPr lang="en-US" dirty="0" err="1" smtClean="0"/>
              <a:t>TextSpeak</a:t>
            </a:r>
            <a:r>
              <a:rPr lang="en-US" dirty="0" smtClean="0"/>
              <a:t> in written works with great frequency</a:t>
            </a:r>
          </a:p>
          <a:p>
            <a:pPr lvl="1"/>
            <a:r>
              <a:rPr lang="en-US" dirty="0" smtClean="0"/>
              <a:t>A pre-requisite of SMS language is to be able to spell correctly in the first place; therefore, not an indicator of low literacy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20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1917 Note to Winston Churchill</a:t>
            </a:r>
            <a:endParaRPr lang="en-US" b="1" dirty="0"/>
          </a:p>
        </p:txBody>
      </p:sp>
      <p:pic>
        <p:nvPicPr>
          <p:cNvPr id="4" name="Content Placeholder 3" descr="first use of o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101" y="1546042"/>
            <a:ext cx="8887583" cy="4995435"/>
          </a:xfrm>
        </p:spPr>
      </p:pic>
      <p:sp>
        <p:nvSpPr>
          <p:cNvPr id="5" name="Oval 4"/>
          <p:cNvSpPr/>
          <p:nvPr/>
        </p:nvSpPr>
        <p:spPr>
          <a:xfrm>
            <a:off x="5380893" y="4900246"/>
            <a:ext cx="5087816" cy="148883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1986 Article About Student Writing</a:t>
            </a:r>
            <a:endParaRPr lang="en-US" dirty="0"/>
          </a:p>
        </p:txBody>
      </p:sp>
      <p:pic>
        <p:nvPicPr>
          <p:cNvPr id="4" name="Content Placeholder 3" descr="1986 Artic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25625"/>
            <a:ext cx="10210800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 Side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TextSpeak</a:t>
            </a:r>
            <a:r>
              <a:rPr lang="en-US" dirty="0" smtClean="0"/>
              <a:t> causes Ambiguity amongst our language</a:t>
            </a:r>
          </a:p>
          <a:p>
            <a:pPr lvl="1"/>
            <a:r>
              <a:rPr lang="en-US" dirty="0" smtClean="0"/>
              <a:t>LOL</a:t>
            </a:r>
          </a:p>
          <a:p>
            <a:pPr lvl="2"/>
            <a:r>
              <a:rPr lang="en-US" dirty="0" smtClean="0"/>
              <a:t>Laugh Out Loud</a:t>
            </a:r>
          </a:p>
          <a:p>
            <a:pPr lvl="2"/>
            <a:r>
              <a:rPr lang="en-US" dirty="0" smtClean="0"/>
              <a:t>Little Old Lady</a:t>
            </a:r>
          </a:p>
          <a:p>
            <a:pPr lvl="2"/>
            <a:r>
              <a:rPr lang="en-US" dirty="0" smtClean="0"/>
              <a:t>Lots of Love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Undermines English language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Younger viewers may begin to misinterpret words as correctly spelled; thus, increasing their likelihood for poor spelling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Emoticons  are irritating &amp; essentially lazy behavior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18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When texting do you use proper grammar?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Does it bother you when people text you using slang, improper grammar, or misspelled words?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www.melissa1shaffer.weebly.com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TextSpeak</a:t>
            </a:r>
            <a:r>
              <a:rPr lang="en-US" dirty="0" smtClean="0"/>
              <a:t> Page</a:t>
            </a:r>
          </a:p>
          <a:p>
            <a:endParaRPr lang="en-US" dirty="0" smtClean="0"/>
          </a:p>
          <a:p>
            <a:r>
              <a:rPr lang="en-US" dirty="0" smtClean="0"/>
              <a:t>Answer the Prompt</a:t>
            </a:r>
          </a:p>
          <a:p>
            <a:pPr lvl="1"/>
            <a:r>
              <a:rPr lang="en-US" dirty="0" smtClean="0"/>
              <a:t>Do you think SMS Language is affecting writing skills in our society</a:t>
            </a:r>
          </a:p>
          <a:p>
            <a:pPr lvl="1"/>
            <a:r>
              <a:rPr lang="en-US" dirty="0" smtClean="0"/>
              <a:t>Three reasons supporting your stance</a:t>
            </a:r>
          </a:p>
          <a:p>
            <a:pPr lvl="1"/>
            <a:r>
              <a:rPr lang="en-US" dirty="0" smtClean="0"/>
              <a:t>Respond to </a:t>
            </a:r>
            <a:r>
              <a:rPr lang="en-US" smtClean="0"/>
              <a:t>two other posts</a:t>
            </a: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30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900" b="1"/>
              <a:t>Complaint Letters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b="1" dirty="0" smtClean="0"/>
              <a:t>Marketing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Complaint Letter Facts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People talk about their consumer problems</a:t>
            </a:r>
          </a:p>
          <a:p>
            <a:r>
              <a:rPr lang="en-US"/>
              <a:t>For every bad experience a consumer has they tell 9 or more people about it</a:t>
            </a:r>
          </a:p>
          <a:p>
            <a:r>
              <a:rPr lang="en-US"/>
              <a:t>The most common customer complaints deal with</a:t>
            </a:r>
          </a:p>
          <a:p>
            <a:pPr lvl="3"/>
            <a:r>
              <a:rPr lang="en-US"/>
              <a:t>New &amp; used car sales</a:t>
            </a:r>
          </a:p>
          <a:p>
            <a:pPr lvl="3"/>
            <a:r>
              <a:rPr lang="en-US"/>
              <a:t>Home improvements</a:t>
            </a:r>
          </a:p>
          <a:p>
            <a:pPr lvl="3"/>
            <a:r>
              <a:rPr lang="en-US"/>
              <a:t>Auto repairs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Why Complain?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Consumers have the right to complain</a:t>
            </a:r>
          </a:p>
          <a:p>
            <a:r>
              <a:rPr lang="en-US"/>
              <a:t>Consumers have the responsibility to complain</a:t>
            </a:r>
          </a:p>
          <a:p>
            <a:r>
              <a:rPr lang="en-US"/>
              <a:t>Complaints make companies better</a:t>
            </a:r>
          </a:p>
          <a:p>
            <a:pPr lvl="1"/>
            <a:r>
              <a:rPr lang="en-US"/>
              <a:t>An opportunity to correct problems</a:t>
            </a:r>
          </a:p>
          <a:p>
            <a:pPr lvl="1"/>
            <a:r>
              <a:rPr lang="en-US"/>
              <a:t>Retain satisfied customers</a:t>
            </a:r>
          </a:p>
          <a:p>
            <a:pPr lvl="1"/>
            <a:r>
              <a:rPr lang="en-US"/>
              <a:t>Avoid similar problems in 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/>
              <a:t>Keys to a Successful Complaint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2800" y="1600200"/>
            <a:ext cx="5486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Effective complaint letters get results, those expressing anger don’t!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Be </a:t>
            </a:r>
            <a:r>
              <a:rPr lang="en-US" dirty="0"/>
              <a:t>pleasant but firm in tone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Be </a:t>
            </a:r>
            <a:r>
              <a:rPr lang="en-US" dirty="0"/>
              <a:t>reasonable, not threatening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6" name="Content Placeholder 5" descr="imag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59969" y="2082799"/>
            <a:ext cx="2555631" cy="25556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b="1"/>
              <a:t>Keys to a Successful Complaint</a:t>
            </a:r>
            <a:r>
              <a:rPr lang="en-US" sz="380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Get Organized</a:t>
            </a:r>
          </a:p>
          <a:p>
            <a:pPr lvl="1"/>
            <a:r>
              <a:rPr lang="en-US"/>
              <a:t>Define your problem</a:t>
            </a:r>
          </a:p>
          <a:p>
            <a:pPr lvl="1"/>
            <a:r>
              <a:rPr lang="en-US"/>
              <a:t>Determine what you think is a fair solution</a:t>
            </a:r>
          </a:p>
          <a:p>
            <a:pPr lvl="1"/>
            <a:r>
              <a:rPr lang="en-US"/>
              <a:t>Gather all relevant information</a:t>
            </a:r>
          </a:p>
          <a:p>
            <a:pPr lvl="2"/>
            <a:r>
              <a:rPr lang="en-US"/>
              <a:t>Receipts</a:t>
            </a:r>
          </a:p>
          <a:p>
            <a:pPr lvl="2"/>
            <a:r>
              <a:rPr lang="en-US"/>
              <a:t>Warranties</a:t>
            </a:r>
          </a:p>
          <a:p>
            <a:pPr lvl="2"/>
            <a:r>
              <a:rPr lang="en-US"/>
              <a:t>Contracts</a:t>
            </a:r>
          </a:p>
          <a:p>
            <a:pPr lvl="2"/>
            <a:r>
              <a:rPr lang="en-US"/>
              <a:t>Cancelled checks</a:t>
            </a:r>
          </a:p>
          <a:p>
            <a:pPr lvl="2"/>
            <a:r>
              <a:rPr lang="en-US"/>
              <a:t>Repair 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Complaint Letters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Complaint letters are personal business letters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Same rules of formatting apply</a:t>
            </a:r>
          </a:p>
          <a:p>
            <a:pPr lvl="1">
              <a:lnSpc>
                <a:spcPct val="90000"/>
              </a:lnSpc>
            </a:pPr>
            <a:r>
              <a:rPr lang="en-US"/>
              <a:t>Margins</a:t>
            </a:r>
          </a:p>
          <a:p>
            <a:pPr lvl="1">
              <a:lnSpc>
                <a:spcPct val="90000"/>
              </a:lnSpc>
            </a:pPr>
            <a:r>
              <a:rPr lang="en-US"/>
              <a:t>Spacing</a:t>
            </a:r>
          </a:p>
          <a:p>
            <a:pPr lvl="1">
              <a:lnSpc>
                <a:spcPct val="90000"/>
              </a:lnSpc>
            </a:pPr>
            <a:r>
              <a:rPr lang="en-US"/>
              <a:t>Return address</a:t>
            </a:r>
          </a:p>
          <a:p>
            <a:pPr lvl="1">
              <a:lnSpc>
                <a:spcPct val="90000"/>
              </a:lnSpc>
            </a:pPr>
            <a:r>
              <a:rPr lang="en-US"/>
              <a:t>Recipient address</a:t>
            </a:r>
          </a:p>
          <a:p>
            <a:pPr lvl="1">
              <a:lnSpc>
                <a:spcPct val="90000"/>
              </a:lnSpc>
            </a:pPr>
            <a:r>
              <a:rPr lang="en-US"/>
              <a:t>Open punctuation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Sample Complaint Letter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032000" y="1447800"/>
            <a:ext cx="52832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267200" y="1752601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2”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133600" y="2133601"/>
            <a:ext cx="19304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dirty="0" smtClean="0"/>
              <a:t>10220 </a:t>
            </a:r>
            <a:r>
              <a:rPr lang="en-US" sz="1000" dirty="0" err="1" smtClean="0"/>
              <a:t>Adrey</a:t>
            </a:r>
            <a:r>
              <a:rPr lang="en-US" sz="1000" dirty="0" smtClean="0"/>
              <a:t> </a:t>
            </a:r>
            <a:r>
              <a:rPr lang="en-US" sz="1000" dirty="0" err="1" smtClean="0"/>
              <a:t>Kell</a:t>
            </a:r>
            <a:r>
              <a:rPr lang="en-US" sz="1000" dirty="0" smtClean="0"/>
              <a:t> Road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dirty="0" smtClean="0"/>
              <a:t>Charlotte, NC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dirty="0" smtClean="0"/>
              <a:t>September 12, 2013</a:t>
            </a:r>
            <a:endParaRPr lang="en-US" sz="1000" dirty="0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4165600" y="25146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267200" y="2514601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QS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167467" y="2794001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dirty="0"/>
              <a:t>Mr. James </a:t>
            </a:r>
            <a:r>
              <a:rPr lang="en-US" sz="1000" dirty="0" err="1"/>
              <a:t>Bigshot</a:t>
            </a:r>
            <a:endParaRPr lang="en-US" sz="1000" dirty="0"/>
          </a:p>
          <a:p>
            <a:r>
              <a:rPr lang="en-US" sz="1000" dirty="0"/>
              <a:t>The Great Start</a:t>
            </a:r>
          </a:p>
          <a:p>
            <a:r>
              <a:rPr lang="en-US" sz="1000" dirty="0"/>
              <a:t>1234 Green Street</a:t>
            </a:r>
          </a:p>
          <a:p>
            <a:r>
              <a:rPr lang="en-US" sz="1000" dirty="0"/>
              <a:t>Canton, MI 48188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4148667" y="340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250267" y="3403601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DS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184400" y="3581401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Dear Mr. Bigshot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2184400" y="3949700"/>
            <a:ext cx="375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PARAGRAPH #1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3894667" y="3771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/>
              <a:t>DS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877733" y="4749801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DS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877733" y="4216401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DS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2235200" y="4445000"/>
            <a:ext cx="375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PARAGRAPH #2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2235200" y="4940300"/>
            <a:ext cx="375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PARAGRAPH #3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3826933" y="5168901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DS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2235200" y="5257801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Sincerely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2438400" y="5486401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QS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2201333" y="5715001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Ms. Shaffer</a:t>
            </a: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4165600" y="152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2438400" y="5854701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DS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2133600" y="5994401"/>
            <a:ext cx="162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Attachment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Complaint Letters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000" b="1" u="sng"/>
              <a:t>First paragraph</a:t>
            </a:r>
            <a:r>
              <a:rPr lang="en-US" sz="3000"/>
              <a:t> - give some indication of the purpose of the letter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3000"/>
          </a:p>
          <a:p>
            <a:pPr lvl="1">
              <a:lnSpc>
                <a:spcPct val="80000"/>
              </a:lnSpc>
            </a:pPr>
            <a:r>
              <a:rPr lang="en-US" sz="2600" b="1"/>
              <a:t>R</a:t>
            </a:r>
            <a:r>
              <a:rPr lang="en-US" sz="2600"/>
              <a:t>ecently I was shopping in your pet store and slipped on a banana peel dropped by one of the monkeys you have for sale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600"/>
          </a:p>
          <a:p>
            <a:pPr lvl="1">
              <a:lnSpc>
                <a:spcPct val="80000"/>
              </a:lnSpc>
            </a:pPr>
            <a:r>
              <a:rPr lang="en-US" sz="2600" b="1"/>
              <a:t>I</a:t>
            </a:r>
            <a:r>
              <a:rPr lang="en-US" sz="2600"/>
              <a:t> have been a customer of Shear Madness for three years. Yesterday I received a haircut at your establishment and am not satisfied with my new look.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Complaint Letters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000" b="1" u="sng"/>
              <a:t>Second paragraph</a:t>
            </a:r>
            <a:r>
              <a:rPr lang="en-US" sz="3000"/>
              <a:t> - give details of the problem or problems you had with the product or service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000"/>
          </a:p>
          <a:p>
            <a:pPr lvl="1">
              <a:lnSpc>
                <a:spcPct val="90000"/>
              </a:lnSpc>
            </a:pPr>
            <a:r>
              <a:rPr lang="en-US" b="1"/>
              <a:t>W</a:t>
            </a:r>
            <a:r>
              <a:rPr lang="en-US"/>
              <a:t>hen I opened the box, I found that all of the pieces were broken.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 b="1"/>
              <a:t>M</a:t>
            </a:r>
            <a:r>
              <a:rPr lang="en-US"/>
              <a:t>any friends have commented that my new haircut makes me look like Moe from the Three Stooges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Writing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5535" t="51398" r="27139" b="37906"/>
          <a:stretch/>
        </p:blipFill>
        <p:spPr>
          <a:xfrm>
            <a:off x="997525" y="3065317"/>
            <a:ext cx="9466119" cy="15482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23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Complaint Letters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/>
              <a:t>Third paragraph</a:t>
            </a:r>
            <a:r>
              <a:rPr lang="en-US"/>
              <a:t> - request specific compensation and end on a positive note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 lvl="1"/>
            <a:r>
              <a:rPr lang="en-US" b="1"/>
              <a:t>P</a:t>
            </a:r>
            <a:r>
              <a:rPr lang="en-US"/>
              <a:t>lease respond to my complaints and refund my purchase price of $39.99</a:t>
            </a:r>
          </a:p>
          <a:p>
            <a:pPr lvl="1">
              <a:buFont typeface="Wingdings" pitchFamily="2" charset="2"/>
              <a:buNone/>
            </a:pPr>
            <a:endParaRPr lang="en-US"/>
          </a:p>
          <a:p>
            <a:pPr lvl="1"/>
            <a:r>
              <a:rPr lang="en-US" b="1"/>
              <a:t>P</a:t>
            </a:r>
            <a:r>
              <a:rPr lang="en-US"/>
              <a:t>lease contact me to make an appointment for a new haircut with a different stylist.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/>
              <a:t>Keys to a Successful Complaint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All paragraphs should contain </a:t>
            </a:r>
            <a:r>
              <a:rPr lang="en-US" u="sng"/>
              <a:t>at least</a:t>
            </a:r>
            <a:r>
              <a:rPr lang="en-US"/>
              <a:t> three sentences.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Type the letter whenever possible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Keep the letter brief (1 page or less)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Don’t write in an effort to get “Free Stuff”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Keep copies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Your Time To Shine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 b="1"/>
              <a:t>Complaint Letter Activity</a:t>
            </a:r>
          </a:p>
          <a:p>
            <a:pPr lvl="1">
              <a:lnSpc>
                <a:spcPct val="80000"/>
              </a:lnSpc>
            </a:pPr>
            <a:r>
              <a:rPr lang="en-US" sz="2600"/>
              <a:t>Select a Product</a:t>
            </a:r>
          </a:p>
          <a:p>
            <a:pPr lvl="1">
              <a:lnSpc>
                <a:spcPct val="80000"/>
              </a:lnSpc>
            </a:pPr>
            <a:r>
              <a:rPr lang="en-US" sz="2600"/>
              <a:t>Select a Problem</a:t>
            </a:r>
          </a:p>
          <a:p>
            <a:pPr lvl="1">
              <a:lnSpc>
                <a:spcPct val="80000"/>
              </a:lnSpc>
            </a:pPr>
            <a:r>
              <a:rPr lang="en-US" sz="2600"/>
              <a:t>Select a Solution</a:t>
            </a:r>
          </a:p>
          <a:p>
            <a:pPr lvl="1">
              <a:lnSpc>
                <a:spcPct val="80000"/>
              </a:lnSpc>
            </a:pPr>
            <a:endParaRPr lang="en-US" sz="2600" b="1"/>
          </a:p>
          <a:p>
            <a:pPr>
              <a:lnSpc>
                <a:spcPct val="80000"/>
              </a:lnSpc>
            </a:pPr>
            <a:r>
              <a:rPr lang="en-US" sz="2600" b="1"/>
              <a:t>Compose a complaint letter based off your selections </a:t>
            </a:r>
          </a:p>
          <a:p>
            <a:pPr lvl="1">
              <a:lnSpc>
                <a:spcPct val="80000"/>
              </a:lnSpc>
            </a:pPr>
            <a:r>
              <a:rPr lang="en-US" sz="2600"/>
              <a:t>It should effectively communicate your complaint </a:t>
            </a:r>
          </a:p>
          <a:p>
            <a:pPr lvl="1">
              <a:lnSpc>
                <a:spcPct val="80000"/>
              </a:lnSpc>
            </a:pPr>
            <a:r>
              <a:rPr lang="en-US" sz="2600"/>
              <a:t>Be formatted correctly</a:t>
            </a:r>
          </a:p>
          <a:p>
            <a:pPr lvl="1">
              <a:lnSpc>
                <a:spcPct val="80000"/>
              </a:lnSpc>
            </a:pPr>
            <a:r>
              <a:rPr lang="en-US" sz="2600"/>
              <a:t>PROOFREAD!</a:t>
            </a:r>
          </a:p>
          <a:p>
            <a:pPr lvl="1">
              <a:lnSpc>
                <a:spcPct val="80000"/>
              </a:lnSpc>
            </a:pPr>
            <a:r>
              <a:rPr lang="en-US" sz="2600"/>
              <a:t>Attach your selections to your letter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567" t="10311" r="18533" b="2130"/>
          <a:stretch>
            <a:fillRect/>
          </a:stretch>
        </p:blipFill>
        <p:spPr bwMode="auto">
          <a:xfrm>
            <a:off x="3587261" y="-1"/>
            <a:ext cx="6154616" cy="682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885" t="36069" r="54813" b="39332"/>
          <a:stretch/>
        </p:blipFill>
        <p:spPr>
          <a:xfrm>
            <a:off x="1157122" y="550985"/>
            <a:ext cx="9185563" cy="269218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01" y="3360788"/>
            <a:ext cx="2736827" cy="3216924"/>
          </a:xfrm>
        </p:spPr>
      </p:pic>
    </p:spTree>
    <p:extLst>
      <p:ext uri="{BB962C8B-B14F-4D97-AF65-F5344CB8AC3E}">
        <p14:creationId xmlns="" xmlns:p14="http://schemas.microsoft.com/office/powerpoint/2010/main" val="21935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TxtSpk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Where did </a:t>
            </a:r>
            <a:r>
              <a:rPr lang="en-US" dirty="0" err="1" smtClean="0">
                <a:solidFill>
                  <a:srgbClr val="FFFF00"/>
                </a:solidFill>
              </a:rPr>
              <a:t>TextSpeak</a:t>
            </a:r>
            <a:r>
              <a:rPr lang="en-US" dirty="0" smtClean="0">
                <a:solidFill>
                  <a:srgbClr val="FFFF00"/>
                </a:solidFill>
              </a:rPr>
              <a:t> Start?</a:t>
            </a:r>
          </a:p>
          <a:p>
            <a:pPr lvl="1"/>
            <a:r>
              <a:rPr lang="en-US" dirty="0" smtClean="0"/>
              <a:t>Coined by linguist David Crystal in 2001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Why did it start?</a:t>
            </a:r>
          </a:p>
          <a:p>
            <a:pPr lvl="1"/>
            <a:r>
              <a:rPr lang="en-US" dirty="0" smtClean="0"/>
              <a:t>Texting was difficult due to device being used</a:t>
            </a:r>
          </a:p>
          <a:p>
            <a:pPr lvl="1"/>
            <a:r>
              <a:rPr lang="en-US" dirty="0" smtClean="0"/>
              <a:t>Cell phone companies used to charge by character</a:t>
            </a:r>
            <a:endParaRPr lang="en-US" dirty="0"/>
          </a:p>
          <a:p>
            <a:pPr lvl="1"/>
            <a:r>
              <a:rPr lang="en-US" dirty="0" smtClean="0"/>
              <a:t>Commonly used in spaces with limited space</a:t>
            </a:r>
          </a:p>
          <a:p>
            <a:pPr lvl="2"/>
            <a:r>
              <a:rPr lang="en-US" dirty="0" smtClean="0"/>
              <a:t>Twitter</a:t>
            </a:r>
          </a:p>
          <a:p>
            <a:pPr lvl="2"/>
            <a:r>
              <a:rPr lang="en-US" dirty="0" smtClean="0"/>
              <a:t>Text Message</a:t>
            </a:r>
          </a:p>
          <a:p>
            <a:pPr lvl="2"/>
            <a:r>
              <a:rPr lang="en-US" dirty="0" smtClean="0"/>
              <a:t>Video Games</a:t>
            </a:r>
          </a:p>
          <a:p>
            <a:pPr lvl="1"/>
            <a:r>
              <a:rPr lang="en-US" dirty="0" smtClean="0"/>
              <a:t>Smaller screen space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48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TxtSpk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language where people write like they talk</a:t>
            </a:r>
          </a:p>
          <a:p>
            <a:pPr lvl="1"/>
            <a:r>
              <a:rPr lang="en-US" dirty="0" smtClean="0"/>
              <a:t>Slang terms are used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Substitute letters, numbers, characters</a:t>
            </a:r>
          </a:p>
          <a:p>
            <a:pPr lvl="2"/>
            <a:r>
              <a:rPr lang="en-US" dirty="0" smtClean="0"/>
              <a:t>I hate you = I h8 u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language that is mainly written not spoken due to difficulty &amp; impracticality of words used</a:t>
            </a:r>
          </a:p>
        </p:txBody>
      </p:sp>
    </p:spTree>
    <p:extLst>
      <p:ext uri="{BB962C8B-B14F-4D97-AF65-F5344CB8AC3E}">
        <p14:creationId xmlns="" xmlns:p14="http://schemas.microsoft.com/office/powerpoint/2010/main" val="2993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TxtSpk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Basic Rules or the “Okays” of </a:t>
            </a:r>
            <a:r>
              <a:rPr lang="en-US" dirty="0" err="1" smtClean="0">
                <a:solidFill>
                  <a:srgbClr val="FFFF00"/>
                </a:solidFill>
              </a:rPr>
              <a:t>Textspeak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Acceptable to misspell a word: </a:t>
            </a:r>
            <a:r>
              <a:rPr lang="en-US" dirty="0" err="1" smtClean="0"/>
              <a:t>Tho</a:t>
            </a:r>
            <a:r>
              <a:rPr lang="en-US" dirty="0" smtClean="0"/>
              <a:t> instead of though</a:t>
            </a:r>
          </a:p>
          <a:p>
            <a:pPr lvl="1"/>
            <a:r>
              <a:rPr lang="en-US" dirty="0" smtClean="0"/>
              <a:t>You can substitute out a word for a letter when possible: You = U</a:t>
            </a:r>
          </a:p>
          <a:p>
            <a:pPr lvl="1"/>
            <a:r>
              <a:rPr lang="en-US" dirty="0" smtClean="0"/>
              <a:t>You can create words that can’t be spoken but do have meaning</a:t>
            </a:r>
          </a:p>
          <a:p>
            <a:pPr lvl="2"/>
            <a:r>
              <a:rPr lang="en-US" dirty="0" smtClean="0"/>
              <a:t>P10x = Please Help Me</a:t>
            </a:r>
          </a:p>
          <a:p>
            <a:pPr lvl="2"/>
            <a:r>
              <a:rPr lang="en-US" dirty="0" err="1" smtClean="0"/>
              <a:t>Pwn</a:t>
            </a:r>
            <a:r>
              <a:rPr lang="en-US" dirty="0" smtClean="0"/>
              <a:t> = To completely dominate in some fashion</a:t>
            </a:r>
          </a:p>
          <a:p>
            <a:pPr lvl="1"/>
            <a:r>
              <a:rPr lang="en-US" dirty="0" smtClean="0"/>
              <a:t>Whole words are frowned upon unless used to provide context or not substitute exists</a:t>
            </a:r>
          </a:p>
          <a:p>
            <a:pPr lvl="2"/>
            <a:r>
              <a:rPr lang="en-US" dirty="0" smtClean="0"/>
              <a:t>Example: </a:t>
            </a:r>
          </a:p>
          <a:p>
            <a:pPr lvl="3"/>
            <a:r>
              <a:rPr lang="en-US" dirty="0" smtClean="0"/>
              <a:t>I’m Sorry: </a:t>
            </a:r>
            <a:r>
              <a:rPr lang="en-US" dirty="0" err="1" smtClean="0"/>
              <a:t>Soz</a:t>
            </a:r>
            <a:r>
              <a:rPr lang="en-US" dirty="0" smtClean="0"/>
              <a:t>, </a:t>
            </a:r>
            <a:r>
              <a:rPr lang="en-US" dirty="0" err="1" smtClean="0"/>
              <a:t>Srry</a:t>
            </a:r>
            <a:r>
              <a:rPr lang="en-US" dirty="0" smtClean="0"/>
              <a:t>, </a:t>
            </a:r>
            <a:r>
              <a:rPr lang="en-US" dirty="0" err="1" smtClean="0"/>
              <a:t>Sry</a:t>
            </a:r>
            <a:r>
              <a:rPr lang="en-US" dirty="0" smtClean="0"/>
              <a:t>, </a:t>
            </a:r>
          </a:p>
          <a:p>
            <a:pPr lvl="3"/>
            <a:r>
              <a:rPr lang="en-US" dirty="0" smtClean="0"/>
              <a:t>Apologize: ____________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70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TxtSpk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TextSpeak</a:t>
            </a:r>
            <a:r>
              <a:rPr lang="en-US" dirty="0" smtClean="0">
                <a:solidFill>
                  <a:srgbClr val="FFFF00"/>
                </a:solidFill>
              </a:rPr>
              <a:t> is becoming more accepted but does have downside</a:t>
            </a:r>
          </a:p>
          <a:p>
            <a:pPr lvl="1"/>
            <a:r>
              <a:rPr lang="en-US" dirty="0" smtClean="0"/>
              <a:t>Major complaints stem from its lack of nuance</a:t>
            </a:r>
          </a:p>
          <a:p>
            <a:pPr lvl="2"/>
            <a:r>
              <a:rPr lang="en-US" dirty="0" smtClean="0"/>
              <a:t>No use of </a:t>
            </a:r>
          </a:p>
          <a:p>
            <a:pPr lvl="3"/>
            <a:r>
              <a:rPr lang="en-US" dirty="0" smtClean="0"/>
              <a:t>Body language</a:t>
            </a:r>
          </a:p>
          <a:p>
            <a:pPr lvl="3"/>
            <a:r>
              <a:rPr lang="en-US" dirty="0" smtClean="0"/>
              <a:t>Voice inflection</a:t>
            </a:r>
          </a:p>
          <a:p>
            <a:pPr lvl="3"/>
            <a:r>
              <a:rPr lang="en-US" dirty="0"/>
              <a:t>P</a:t>
            </a:r>
            <a:r>
              <a:rPr lang="en-US" dirty="0" smtClean="0"/>
              <a:t>itch</a:t>
            </a:r>
          </a:p>
          <a:p>
            <a:pPr lvl="3"/>
            <a:r>
              <a:rPr lang="en-US" dirty="0" smtClean="0"/>
              <a:t>Tone</a:t>
            </a:r>
          </a:p>
          <a:p>
            <a:pPr lvl="3"/>
            <a:r>
              <a:rPr lang="en-US" dirty="0" smtClean="0"/>
              <a:t>Eye contact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Typing in all caps looks like your shouting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Using “Quotations” adds emphasis to a certain word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9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TextSpeak</a:t>
            </a:r>
            <a:r>
              <a:rPr lang="en-US" dirty="0" smtClean="0"/>
              <a:t>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Gained notoriety when an English teacher posted this essay online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 algn="ctr">
              <a:buNone/>
            </a:pPr>
            <a:r>
              <a:rPr lang="en-US" dirty="0" smtClean="0">
                <a:effectLst/>
              </a:rPr>
              <a:t>My </a:t>
            </a:r>
            <a:r>
              <a:rPr lang="en-US" dirty="0" err="1" smtClean="0">
                <a:effectLst/>
              </a:rPr>
              <a:t>smmr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hols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wr</a:t>
            </a:r>
            <a:r>
              <a:rPr lang="en-US" dirty="0" smtClean="0">
                <a:effectLst/>
              </a:rPr>
              <a:t> CWOT. B4, we used 2go2 NY </a:t>
            </a:r>
          </a:p>
          <a:p>
            <a:pPr marL="0" indent="0" algn="ctr">
              <a:buNone/>
            </a:pPr>
            <a:r>
              <a:rPr lang="en-US" dirty="0" smtClean="0">
                <a:effectLst/>
              </a:rPr>
              <a:t>2C my bro, his GF &amp; </a:t>
            </a:r>
            <a:r>
              <a:rPr lang="en-US" dirty="0" err="1" smtClean="0">
                <a:effectLst/>
              </a:rPr>
              <a:t>thr</a:t>
            </a:r>
            <a:r>
              <a:rPr lang="en-US" dirty="0" smtClean="0">
                <a:effectLst/>
              </a:rPr>
              <a:t> 3 :-@ kids FTF. ILNY, it's a gr8 </a:t>
            </a:r>
            <a:r>
              <a:rPr lang="en-US" dirty="0" err="1" smtClean="0">
                <a:effectLst/>
              </a:rPr>
              <a:t>plc</a:t>
            </a:r>
            <a:endParaRPr lang="en-US" dirty="0" smtClean="0"/>
          </a:p>
          <a:p>
            <a:pPr lvl="1"/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What does this mean?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07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1451</Words>
  <Application>Microsoft Office PowerPoint</Application>
  <PresentationFormat>Custom</PresentationFormat>
  <Paragraphs>265</Paragraphs>
  <Slides>33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TxtSpeak</vt:lpstr>
      <vt:lpstr>Warm-up</vt:lpstr>
      <vt:lpstr>Business Writing</vt:lpstr>
      <vt:lpstr>Slide 4</vt:lpstr>
      <vt:lpstr>TxtSpk</vt:lpstr>
      <vt:lpstr>TxtSpk</vt:lpstr>
      <vt:lpstr>TxtSpk</vt:lpstr>
      <vt:lpstr>TxtSpk</vt:lpstr>
      <vt:lpstr>TextSpeak In Class</vt:lpstr>
      <vt:lpstr>TextSpeak</vt:lpstr>
      <vt:lpstr>TxtSpk</vt:lpstr>
      <vt:lpstr>Men v. Women Texting Traits</vt:lpstr>
      <vt:lpstr>TextSpeak in Advertising</vt:lpstr>
      <vt:lpstr>Slide 14</vt:lpstr>
      <vt:lpstr>Cingular Commercial</vt:lpstr>
      <vt:lpstr>Pro-Side</vt:lpstr>
      <vt:lpstr>1917 Note to Winston Churchill</vt:lpstr>
      <vt:lpstr>1986 Article About Student Writing</vt:lpstr>
      <vt:lpstr>Con Side</vt:lpstr>
      <vt:lpstr>Assignment</vt:lpstr>
      <vt:lpstr>Complaint Letters</vt:lpstr>
      <vt:lpstr>Complaint Letter Facts</vt:lpstr>
      <vt:lpstr>Why Complain?</vt:lpstr>
      <vt:lpstr>Keys to a Successful Complaint</vt:lpstr>
      <vt:lpstr>Keys to a Successful Complaint </vt:lpstr>
      <vt:lpstr>Complaint Letters</vt:lpstr>
      <vt:lpstr>Sample Complaint Letter</vt:lpstr>
      <vt:lpstr>Complaint Letters</vt:lpstr>
      <vt:lpstr>Complaint Letters</vt:lpstr>
      <vt:lpstr>Complaint Letters</vt:lpstr>
      <vt:lpstr>Keys to a Successful Complaint</vt:lpstr>
      <vt:lpstr>Your Time To Shine</vt:lpstr>
      <vt:lpstr>Rubric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TxtSpeak</dc:title>
  <dc:creator>Melissa Shaffer</dc:creator>
  <cp:lastModifiedBy>melissa1.shaffer</cp:lastModifiedBy>
  <cp:revision>48</cp:revision>
  <dcterms:created xsi:type="dcterms:W3CDTF">2013-09-12T02:57:18Z</dcterms:created>
  <dcterms:modified xsi:type="dcterms:W3CDTF">2013-09-12T15:09:20Z</dcterms:modified>
</cp:coreProperties>
</file>