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MOV" ContentType="video/quicktime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3"/>
  </p:notesMasterIdLst>
  <p:sldIdLst>
    <p:sldId id="256" r:id="rId2"/>
    <p:sldId id="304" r:id="rId3"/>
    <p:sldId id="275" r:id="rId4"/>
    <p:sldId id="276" r:id="rId5"/>
    <p:sldId id="277" r:id="rId6"/>
    <p:sldId id="278" r:id="rId7"/>
    <p:sldId id="282" r:id="rId8"/>
    <p:sldId id="283" r:id="rId9"/>
    <p:sldId id="284" r:id="rId10"/>
    <p:sldId id="292" r:id="rId11"/>
    <p:sldId id="263" r:id="rId12"/>
    <p:sldId id="290" r:id="rId13"/>
    <p:sldId id="291" r:id="rId14"/>
    <p:sldId id="307" r:id="rId15"/>
    <p:sldId id="293" r:id="rId16"/>
    <p:sldId id="285" r:id="rId17"/>
    <p:sldId id="287" r:id="rId18"/>
    <p:sldId id="288" r:id="rId19"/>
    <p:sldId id="289" r:id="rId20"/>
    <p:sldId id="286" r:id="rId21"/>
    <p:sldId id="305" r:id="rId22"/>
    <p:sldId id="261" r:id="rId23"/>
    <p:sldId id="272" r:id="rId24"/>
    <p:sldId id="312" r:id="rId25"/>
    <p:sldId id="295" r:id="rId26"/>
    <p:sldId id="296" r:id="rId27"/>
    <p:sldId id="297" r:id="rId28"/>
    <p:sldId id="262" r:id="rId29"/>
    <p:sldId id="267" r:id="rId30"/>
    <p:sldId id="273" r:id="rId31"/>
    <p:sldId id="259" r:id="rId32"/>
    <p:sldId id="266" r:id="rId33"/>
    <p:sldId id="260" r:id="rId34"/>
    <p:sldId id="308" r:id="rId35"/>
    <p:sldId id="313" r:id="rId36"/>
    <p:sldId id="314" r:id="rId37"/>
    <p:sldId id="300" r:id="rId38"/>
    <p:sldId id="315" r:id="rId39"/>
    <p:sldId id="310" r:id="rId40"/>
    <p:sldId id="311" r:id="rId41"/>
    <p:sldId id="265" r:id="rId42"/>
    <p:sldId id="303" r:id="rId43"/>
    <p:sldId id="302" r:id="rId44"/>
    <p:sldId id="299" r:id="rId45"/>
    <p:sldId id="268" r:id="rId46"/>
    <p:sldId id="306" r:id="rId47"/>
    <p:sldId id="264" r:id="rId48"/>
    <p:sldId id="298" r:id="rId49"/>
    <p:sldId id="294" r:id="rId50"/>
    <p:sldId id="280" r:id="rId51"/>
    <p:sldId id="281" r:id="rId52"/>
    <p:sldId id="309" r:id="rId53"/>
    <p:sldId id="316" r:id="rId54"/>
    <p:sldId id="317" r:id="rId55"/>
    <p:sldId id="318" r:id="rId56"/>
    <p:sldId id="274" r:id="rId57"/>
    <p:sldId id="257" r:id="rId58"/>
    <p:sldId id="258" r:id="rId59"/>
    <p:sldId id="271" r:id="rId60"/>
    <p:sldId id="301" r:id="rId61"/>
    <p:sldId id="279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7A28F-B2A4-4F4B-87B8-998E9F59E905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D4B2D-A9F7-4045-AF16-D01B2E564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99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uncp.edu/home/acurtis/NewMedia/SocialMedia/SocialMediaHistory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xpandedramblings.com/index.php/by-the-numbers-17-amazing-facebook-stats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day.com/brands/15-stats-vine-and-instagram-video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http://www2.uncp.edu/home/acurtis/NewMedia/SocialMedia/SocialMediaHistory.html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Blackboard</a:t>
            </a:r>
            <a:r>
              <a:rPr lang="en-US" dirty="0" smtClean="0"/>
              <a:t> is founded as an online course management system (1997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http://expandedramblings.com/index.php/by-the-numbers-17-amazing-facebook-stats/#.U0dW5VEWTDE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http://adage.com/article/digital/seeking-tv-ad-budgets-facebook-wide-video-ads/292150/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http://digiday.com/brands/15-stats-vine-and-instagram-video/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86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http://adage.com/article/media/social-tv-real-twitter-button-change-channel/244649/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B2D-A9F7-4045-AF16-D01B2E564A7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65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keyhole.co/" TargetMode="External"/><Relationship Id="rId3" Type="http://schemas.openxmlformats.org/officeDocument/2006/relationships/hyperlink" Target="http://socialmention.com/" TargetMode="External"/><Relationship Id="rId7" Type="http://schemas.openxmlformats.org/officeDocument/2006/relationships/hyperlink" Target="http://tweetreach.com/reports/10354081" TargetMode="External"/><Relationship Id="rId2" Type="http://schemas.openxmlformats.org/officeDocument/2006/relationships/hyperlink" Target="https://hootsui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analytics/" TargetMode="External"/><Relationship Id="rId5" Type="http://schemas.openxmlformats.org/officeDocument/2006/relationships/hyperlink" Target="https://analytics.twitter.com/about" TargetMode="External"/><Relationship Id="rId4" Type="http://schemas.openxmlformats.org/officeDocument/2006/relationships/hyperlink" Target="http://klout.com/hom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hable.com/2013/09/06/vine-brand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VnP6JAD2o" TargetMode="External"/><Relationship Id="rId7" Type="http://schemas.openxmlformats.org/officeDocument/2006/relationships/hyperlink" Target="https://www.youtube.com/channel/UC-FYd71huJWipLvosi1_uOQ" TargetMode="External"/><Relationship Id="rId2" Type="http://schemas.openxmlformats.org/officeDocument/2006/relationships/hyperlink" Target="https://www.youtube.com/watch?v=GaMo0QScrb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hootsuite.com/5-great-brands-on-vine/" TargetMode="External"/><Relationship Id="rId5" Type="http://schemas.openxmlformats.org/officeDocument/2006/relationships/hyperlink" Target="https://www.youtube.com/watch?v=HDUYL45_3rE" TargetMode="External"/><Relationship Id="rId4" Type="http://schemas.openxmlformats.org/officeDocument/2006/relationships/hyperlink" Target="https://www.youtube.com/watch?v=gyAOl6UGnD4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fANFjBcgI" TargetMode="External"/><Relationship Id="rId2" Type="http://schemas.openxmlformats.org/officeDocument/2006/relationships/hyperlink" Target="https://www.youtube.com/watch?v=xuuUToffs-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AbgNf8lZh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7VQ4KZa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 &amp;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2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Social Media Marketing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Social Media Advertising?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091" y="1828800"/>
            <a:ext cx="9208127" cy="46503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Commercials are becoming harder &amp; harder to gain viewer attention</a:t>
            </a:r>
          </a:p>
          <a:p>
            <a:pPr lvl="1"/>
            <a:r>
              <a:rPr lang="en-US" dirty="0" smtClean="0"/>
              <a:t>DVR</a:t>
            </a:r>
          </a:p>
          <a:p>
            <a:pPr lvl="1"/>
            <a:r>
              <a:rPr lang="en-US" dirty="0" smtClean="0"/>
              <a:t>Online viewing</a:t>
            </a:r>
          </a:p>
          <a:p>
            <a:endParaRPr lang="en-US" dirty="0"/>
          </a:p>
          <a:p>
            <a:r>
              <a:rPr lang="en-US" dirty="0" smtClean="0"/>
              <a:t>Shorter, more natural form of advertising</a:t>
            </a:r>
          </a:p>
          <a:p>
            <a:pPr lvl="1"/>
            <a:r>
              <a:rPr lang="en-US" dirty="0" smtClean="0"/>
              <a:t>Not a lot of people, often just reinforces the brand</a:t>
            </a:r>
          </a:p>
          <a:p>
            <a:pPr lvl="1"/>
            <a:r>
              <a:rPr lang="en-US" dirty="0" smtClean="0"/>
              <a:t>Filming looks amateur-</a:t>
            </a:r>
            <a:r>
              <a:rPr lang="en-US" dirty="0" err="1" smtClean="0"/>
              <a:t>ish</a:t>
            </a:r>
            <a:endParaRPr lang="en-US" dirty="0" smtClean="0"/>
          </a:p>
          <a:p>
            <a:pPr lvl="1"/>
            <a:r>
              <a:rPr lang="en-US" dirty="0" smtClean="0"/>
              <a:t>Allows for behind the scenes clips</a:t>
            </a:r>
          </a:p>
          <a:p>
            <a:pPr lvl="1"/>
            <a:r>
              <a:rPr lang="en-US" dirty="0" smtClean="0"/>
              <a:t>Instagram prides itself on high level photos.  Ads will be higher level as well.</a:t>
            </a:r>
          </a:p>
          <a:p>
            <a:pPr lvl="2"/>
            <a:r>
              <a:rPr lang="en-US" dirty="0" smtClean="0"/>
              <a:t>Opposite of Facebook</a:t>
            </a:r>
          </a:p>
          <a:p>
            <a:pPr lvl="2"/>
            <a:r>
              <a:rPr lang="en-US" dirty="0" smtClean="0"/>
              <a:t>No weight loss ads or weird tricks.</a:t>
            </a:r>
          </a:p>
          <a:p>
            <a:pPr lvl="2"/>
            <a:r>
              <a:rPr lang="en-US" dirty="0" smtClean="0"/>
              <a:t>Ads are simple yet sophisticated </a:t>
            </a:r>
          </a:p>
          <a:p>
            <a:endParaRPr lang="en-US" dirty="0"/>
          </a:p>
          <a:p>
            <a:r>
              <a:rPr lang="en-US" dirty="0" smtClean="0"/>
              <a:t>Budget for a social media film is much smaller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4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23" y="0"/>
            <a:ext cx="9692640" cy="14289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Social Media &amp; Marketing Trends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1" y="1828800"/>
            <a:ext cx="9496696" cy="4598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86% of companies believe social media marketing is important</a:t>
            </a:r>
          </a:p>
          <a:p>
            <a:endParaRPr lang="en-US" dirty="0" smtClean="0"/>
          </a:p>
          <a:p>
            <a:r>
              <a:rPr lang="en-US" dirty="0" smtClean="0"/>
              <a:t>69% of Marketers plan on increasing their use of </a:t>
            </a:r>
            <a:r>
              <a:rPr lang="en-US" dirty="0" err="1" smtClean="0"/>
              <a:t>youtube</a:t>
            </a:r>
            <a:r>
              <a:rPr lang="en-US" dirty="0" smtClean="0"/>
              <a:t>; making it the top investment in 2013</a:t>
            </a:r>
          </a:p>
          <a:p>
            <a:endParaRPr lang="en-US" dirty="0" smtClean="0"/>
          </a:p>
          <a:p>
            <a:r>
              <a:rPr lang="en-US" dirty="0" smtClean="0"/>
              <a:t>Only 5% of companies use podcasting but 24% plan on using it and 32% are interested in it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&amp; </a:t>
            </a:r>
            <a:r>
              <a:rPr lang="en-US" dirty="0" err="1" smtClean="0"/>
              <a:t>Linkedin</a:t>
            </a:r>
            <a:r>
              <a:rPr lang="en-US" dirty="0" smtClean="0"/>
              <a:t> are currently the two most important social networks for marketers</a:t>
            </a:r>
          </a:p>
          <a:p>
            <a:endParaRPr lang="en-US" dirty="0" smtClean="0"/>
          </a:p>
          <a:p>
            <a:r>
              <a:rPr lang="en-US" dirty="0" smtClean="0"/>
              <a:t>89% of Marketers find that increased exposure is main benefit of 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43" y="235131"/>
            <a:ext cx="9692640" cy="907551"/>
          </a:xfrm>
        </p:spPr>
        <p:txBody>
          <a:bodyPr/>
          <a:lstStyle/>
          <a:p>
            <a:r>
              <a:rPr lang="en-US" dirty="0" smtClean="0"/>
              <a:t>Fortune 500 Corporate Use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1887" y="1593669"/>
            <a:ext cx="5930536" cy="143691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Facebook</a:t>
            </a:r>
            <a:r>
              <a:rPr lang="en-US" b="1" dirty="0" smtClean="0"/>
              <a:t>:		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Retailers (96%)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Telecommunication Companies (88%)</a:t>
            </a:r>
          </a:p>
          <a:p>
            <a:endParaRPr lang="en-US" dirty="0"/>
          </a:p>
        </p:txBody>
      </p:sp>
      <p:pic>
        <p:nvPicPr>
          <p:cNvPr id="4" name="Content Placeholder 3" descr="fortune-500-corporate-social-media-usage-2012-2013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0520" y="2956381"/>
            <a:ext cx="7176543" cy="373180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26479" y="1721606"/>
            <a:ext cx="4990011" cy="1544108"/>
          </a:xfrm>
        </p:spPr>
        <p:txBody>
          <a:bodyPr>
            <a:normAutofit/>
          </a:bodyPr>
          <a:lstStyle/>
          <a:p>
            <a:r>
              <a:rPr b="1" smtClean="0"/>
              <a:t>Twitter: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Commercial Banks (94%)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Food &amp; Consumer Products (93%)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Retailers (91%)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rands_on_soci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224" y="-1"/>
            <a:ext cx="4953662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 Media Marketing 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8091134" cy="4351337"/>
          </a:xfrm>
        </p:spPr>
        <p:txBody>
          <a:bodyPr/>
          <a:lstStyle/>
          <a:p>
            <a:r>
              <a:rPr lang="en-US" b="1" dirty="0" smtClean="0"/>
              <a:t>Impression:  </a:t>
            </a:r>
            <a:r>
              <a:rPr lang="en-US" dirty="0" smtClean="0"/>
              <a:t>The number of times an advertisement is seen</a:t>
            </a:r>
          </a:p>
          <a:p>
            <a:pPr lvl="1"/>
            <a:r>
              <a:rPr lang="en-US" dirty="0" smtClean="0"/>
              <a:t>Does not have to be clicked </a:t>
            </a:r>
          </a:p>
          <a:p>
            <a:pPr lvl="1"/>
            <a:r>
              <a:rPr lang="en-US" dirty="0" smtClean="0"/>
              <a:t>Each time an ad is seen it counts as 1 impression</a:t>
            </a:r>
          </a:p>
          <a:p>
            <a:endParaRPr lang="en-US" dirty="0" smtClean="0"/>
          </a:p>
          <a:p>
            <a:r>
              <a:rPr lang="en-US" b="1" dirty="0" smtClean="0"/>
              <a:t>Engagement: Sum of Replies, </a:t>
            </a:r>
            <a:r>
              <a:rPr lang="en-US" b="1" dirty="0" err="1" smtClean="0"/>
              <a:t>Tetweets</a:t>
            </a:r>
            <a:r>
              <a:rPr lang="en-US" b="1" dirty="0" smtClean="0"/>
              <a:t>, &amp; Mentions</a:t>
            </a:r>
          </a:p>
          <a:p>
            <a:pPr lvl="1"/>
            <a:r>
              <a:rPr lang="en-US" b="1" dirty="0" smtClean="0"/>
              <a:t>Replies</a:t>
            </a:r>
            <a:r>
              <a:rPr lang="en-US" dirty="0" smtClean="0"/>
              <a:t>:  “@</a:t>
            </a:r>
            <a:r>
              <a:rPr lang="en-US" dirty="0" err="1" smtClean="0"/>
              <a:t>SimplyMeasured</a:t>
            </a:r>
            <a:r>
              <a:rPr lang="en-US" dirty="0" smtClean="0"/>
              <a:t> Your Reports Rock!”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Retweets</a:t>
            </a:r>
            <a:r>
              <a:rPr lang="en-US" b="1" dirty="0" smtClean="0"/>
              <a:t>: </a:t>
            </a:r>
            <a:r>
              <a:rPr lang="en-US" dirty="0" smtClean="0"/>
              <a:t>“RT @</a:t>
            </a:r>
            <a:r>
              <a:rPr lang="en-US" dirty="0" err="1" smtClean="0"/>
              <a:t>SimplyMeasured</a:t>
            </a:r>
            <a:r>
              <a:rPr lang="en-US" dirty="0" smtClean="0"/>
              <a:t>: We’ve made some great updates to our Twitter Account Report. Check it out!”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Mentions: </a:t>
            </a:r>
            <a:r>
              <a:rPr lang="en-US" dirty="0" smtClean="0"/>
              <a:t>“I really love that @</a:t>
            </a:r>
            <a:r>
              <a:rPr lang="en-US" dirty="0" err="1" smtClean="0"/>
              <a:t>SimplyMeasured</a:t>
            </a:r>
            <a:r>
              <a:rPr lang="en-US" dirty="0" smtClean="0"/>
              <a:t> charts are dynamic within Excel!”</a:t>
            </a:r>
            <a:endParaRPr lang="en-US" b="1" dirty="0"/>
          </a:p>
        </p:txBody>
      </p:sp>
      <p:pic>
        <p:nvPicPr>
          <p:cNvPr id="5" name="Content Placeholder 4" descr="Engagement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9090" y="5869757"/>
            <a:ext cx="4023676" cy="818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Effectiveness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views an ad receives = Awareness</a:t>
            </a:r>
          </a:p>
          <a:p>
            <a:endParaRPr lang="en-US" dirty="0" smtClean="0"/>
          </a:p>
          <a:p>
            <a:r>
              <a:rPr lang="en-US" dirty="0" smtClean="0"/>
              <a:t>How many clicks an ad receives = Interest</a:t>
            </a:r>
          </a:p>
          <a:p>
            <a:endParaRPr lang="en-US" dirty="0" smtClean="0"/>
          </a:p>
          <a:p>
            <a:r>
              <a:rPr lang="en-US" dirty="0" smtClean="0"/>
              <a:t>How many fans or followers they have = Interest</a:t>
            </a:r>
          </a:p>
          <a:p>
            <a:endParaRPr lang="en-US" dirty="0" smtClean="0"/>
          </a:p>
          <a:p>
            <a:r>
              <a:rPr lang="en-US" dirty="0" smtClean="0"/>
              <a:t>Online Purchases = New Customer Conversions </a:t>
            </a:r>
          </a:p>
          <a:p>
            <a:endParaRPr lang="en-US" dirty="0" smtClean="0"/>
          </a:p>
          <a:p>
            <a:r>
              <a:rPr lang="en-US" dirty="0" smtClean="0"/>
              <a:t>The goal is to get customers talking about your product versus just recognizing it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that Track Brand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HootSuite</a:t>
            </a:r>
            <a:r>
              <a:rPr lang="en-US" dirty="0" smtClean="0"/>
              <a:t>:  </a:t>
            </a:r>
            <a:r>
              <a:rPr lang="en-US" dirty="0" smtClean="0">
                <a:hlinkClick r:id="rId2"/>
              </a:rPr>
              <a:t>https://hootsuite.com/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SocialMention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http://socialmention.com/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Klout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http://klout.com/home</a:t>
            </a:r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Insights: </a:t>
            </a:r>
          </a:p>
          <a:p>
            <a:r>
              <a:rPr lang="en-US" dirty="0" smtClean="0"/>
              <a:t>Twitter Analytics:  </a:t>
            </a:r>
            <a:r>
              <a:rPr lang="en-US" dirty="0" smtClean="0">
                <a:hlinkClick r:id="rId5"/>
              </a:rPr>
              <a:t>https://analytics.twitter.com/about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Google Analytics: </a:t>
            </a:r>
            <a:r>
              <a:rPr lang="en-US" dirty="0" smtClean="0">
                <a:hlinkClick r:id="rId6"/>
              </a:rPr>
              <a:t>http://www.google.com/analytics/</a:t>
            </a:r>
            <a:endParaRPr lang="en-US" dirty="0" smtClean="0"/>
          </a:p>
          <a:p>
            <a:r>
              <a:rPr lang="en-US" dirty="0" err="1" smtClean="0"/>
              <a:t>Bitly</a:t>
            </a:r>
            <a:endParaRPr lang="en-US" dirty="0" smtClean="0"/>
          </a:p>
          <a:p>
            <a:r>
              <a:rPr lang="en-US" dirty="0" err="1" smtClean="0"/>
              <a:t>TwitterReach</a:t>
            </a:r>
            <a:r>
              <a:rPr lang="en-US" dirty="0" smtClean="0"/>
              <a:t>: </a:t>
            </a:r>
            <a:r>
              <a:rPr lang="en-US" dirty="0" smtClean="0">
                <a:hlinkClick r:id="rId7"/>
              </a:rPr>
              <a:t>http://tweetreach.com/reports/10354081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KeyHole</a:t>
            </a:r>
            <a:r>
              <a:rPr lang="en-US" dirty="0" smtClean="0"/>
              <a:t>: </a:t>
            </a:r>
            <a:r>
              <a:rPr lang="en-US" dirty="0" smtClean="0">
                <a:hlinkClick r:id="rId8"/>
              </a:rPr>
              <a:t>http://keyhole.co/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#</a:t>
            </a:r>
            <a:r>
              <a:rPr lang="en-US" dirty="0" err="1" smtClean="0"/>
              <a:t>ardreykell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93" t="7205" r="13812" b="9639"/>
          <a:stretch>
            <a:fillRect/>
          </a:stretch>
        </p:blipFill>
        <p:spPr bwMode="auto">
          <a:xfrm>
            <a:off x="1254034" y="1841863"/>
            <a:ext cx="7968343" cy="472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41" y="0"/>
            <a:ext cx="9692640" cy="1428929"/>
          </a:xfrm>
        </p:spPr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KeyHole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0026" t="24300" r="11245" b="10871"/>
          <a:stretch>
            <a:fillRect/>
          </a:stretch>
        </p:blipFill>
        <p:spPr bwMode="auto">
          <a:xfrm>
            <a:off x="4140924" y="1384663"/>
            <a:ext cx="7132321" cy="38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450" y="1515291"/>
            <a:ext cx="5564779" cy="49900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Posts</a:t>
            </a:r>
          </a:p>
          <a:p>
            <a:r>
              <a:rPr lang="en-US" dirty="0" smtClean="0"/>
              <a:t>Users</a:t>
            </a:r>
          </a:p>
          <a:p>
            <a:r>
              <a:rPr lang="en-US" dirty="0" smtClean="0"/>
              <a:t>Reach</a:t>
            </a:r>
          </a:p>
          <a:p>
            <a:r>
              <a:rPr lang="en-US" dirty="0" smtClean="0"/>
              <a:t>Impressions</a:t>
            </a:r>
          </a:p>
          <a:p>
            <a:r>
              <a:rPr lang="en-US" dirty="0" smtClean="0"/>
              <a:t>Top Posts</a:t>
            </a:r>
          </a:p>
          <a:p>
            <a:r>
              <a:rPr lang="en-US" dirty="0" smtClean="0"/>
              <a:t>Timeline of Posts</a:t>
            </a:r>
          </a:p>
          <a:p>
            <a:r>
              <a:rPr lang="en-US" dirty="0" err="1" smtClean="0"/>
              <a:t>Topsites</a:t>
            </a:r>
            <a:endParaRPr lang="en-US" dirty="0" smtClean="0"/>
          </a:p>
          <a:p>
            <a:r>
              <a:rPr lang="en-US" dirty="0" smtClean="0"/>
              <a:t>Share of Posts</a:t>
            </a:r>
          </a:p>
          <a:p>
            <a:r>
              <a:rPr lang="en-US" dirty="0" smtClean="0"/>
              <a:t>Most Influential &amp; Recent Users</a:t>
            </a:r>
          </a:p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Sources</a:t>
            </a:r>
          </a:p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Do you use Social Media?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If yes, what platform(s) do you use?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 Do you follow any brands or companies online?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e-of-social-media-metrics-2010-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05" y="0"/>
            <a:ext cx="7171509" cy="6760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Social Media Giants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Social Media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Facebook owns Instagram</a:t>
            </a:r>
          </a:p>
          <a:p>
            <a:r>
              <a:rPr lang="en-US" dirty="0" smtClean="0"/>
              <a:t>Facebook has more than 1.23 Billion monthly active users</a:t>
            </a:r>
          </a:p>
          <a:p>
            <a:r>
              <a:rPr lang="en-US" dirty="0" smtClean="0"/>
              <a:t>Instagram has more than 200 million monthly active users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Instagram has started selling ad space in October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Companies pay a fee to have ads inserted into viewers feeds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Instagram videos record up to 15 seconds (mobile advertising)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Twitter owns Vine</a:t>
            </a:r>
            <a:r>
              <a:rPr lang="en-US" sz="2200" dirty="0"/>
              <a:t>	</a:t>
            </a:r>
            <a:endParaRPr lang="en-US" sz="2200" dirty="0" smtClean="0"/>
          </a:p>
          <a:p>
            <a:r>
              <a:rPr lang="en-US" dirty="0" smtClean="0"/>
              <a:t>Twitter has just 200 million active users</a:t>
            </a:r>
          </a:p>
          <a:p>
            <a:r>
              <a:rPr lang="en-US" dirty="0" smtClean="0"/>
              <a:t>Vine has roughly 40 million users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Companies cannot buy advertising space on Vine</a:t>
            </a:r>
          </a:p>
          <a:p>
            <a:pPr lvl="2"/>
            <a:r>
              <a:rPr lang="en-US" dirty="0" smtClean="0"/>
              <a:t>Vine is still ad free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Companies can use Vine to post videos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Vines are 6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59"/>
          <a:stretch/>
        </p:blipFill>
        <p:spPr>
          <a:xfrm>
            <a:off x="3545626" y="3145477"/>
            <a:ext cx="4095025" cy="325235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636" y="596768"/>
            <a:ext cx="4481512" cy="2522583"/>
          </a:xfrm>
        </p:spPr>
      </p:pic>
    </p:spTree>
    <p:extLst>
      <p:ext uri="{BB962C8B-B14F-4D97-AF65-F5344CB8AC3E}">
        <p14:creationId xmlns:p14="http://schemas.microsoft.com/office/powerpoint/2010/main" xmlns="" val="19443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&amp; </a:t>
            </a:r>
            <a:r>
              <a:rPr lang="en-US" dirty="0" err="1" smtClean="0"/>
              <a:t>Instagram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6" y="0"/>
            <a:ext cx="9339943" cy="1428929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Video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502230"/>
            <a:ext cx="10058400" cy="51206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wants to increase its ad revenue amongst firms with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</a:p>
          <a:p>
            <a:pPr lvl="1"/>
            <a:r>
              <a:rPr lang="en-US" dirty="0" smtClean="0"/>
              <a:t>Create 15 second premium video ads that will start playing automatically when you scroll past them in feeds</a:t>
            </a:r>
          </a:p>
          <a:p>
            <a:pPr lvl="1"/>
            <a:r>
              <a:rPr lang="en-US" dirty="0" smtClean="0"/>
              <a:t>Once you click on the ad; the ad will expand &amp; sound will launch</a:t>
            </a:r>
          </a:p>
          <a:p>
            <a:pPr lvl="1"/>
            <a:r>
              <a:rPr lang="en-US" dirty="0" smtClean="0"/>
              <a:t>Tested with movie Divergent in December</a:t>
            </a:r>
          </a:p>
          <a:p>
            <a:endParaRPr lang="en-US" dirty="0" smtClean="0"/>
          </a:p>
          <a:p>
            <a:r>
              <a:rPr lang="en-US" dirty="0" smtClean="0"/>
              <a:t>$1 million dollars a day to have ads placed on 1 of 4 demographics</a:t>
            </a:r>
          </a:p>
          <a:p>
            <a:pPr lvl="1"/>
            <a:r>
              <a:rPr lang="en-US" dirty="0" smtClean="0"/>
              <a:t>Women under 30 </a:t>
            </a:r>
          </a:p>
          <a:p>
            <a:pPr lvl="1"/>
            <a:r>
              <a:rPr lang="en-US" dirty="0" smtClean="0"/>
              <a:t>Women over 30</a:t>
            </a:r>
          </a:p>
          <a:p>
            <a:pPr lvl="1"/>
            <a:r>
              <a:rPr lang="en-US" dirty="0" smtClean="0"/>
              <a:t>Men under 30 </a:t>
            </a:r>
          </a:p>
          <a:p>
            <a:pPr lvl="1"/>
            <a:r>
              <a:rPr lang="en-US" dirty="0" smtClean="0"/>
              <a:t>Men over 30</a:t>
            </a:r>
          </a:p>
          <a:p>
            <a:r>
              <a:rPr lang="en-US" dirty="0" smtClean="0"/>
              <a:t>$2.4 million for all 4 groups</a:t>
            </a:r>
          </a:p>
          <a:p>
            <a:endParaRPr lang="en-US" dirty="0" smtClean="0"/>
          </a:p>
          <a:p>
            <a:r>
              <a:rPr lang="en-US" dirty="0" smtClean="0"/>
              <a:t>Ace </a:t>
            </a:r>
            <a:r>
              <a:rPr lang="en-US" dirty="0" err="1" smtClean="0"/>
              <a:t>Metrix</a:t>
            </a:r>
            <a:r>
              <a:rPr lang="en-US" dirty="0" smtClean="0"/>
              <a:t> will review ads and only quality, creative ones will air</a:t>
            </a:r>
          </a:p>
          <a:p>
            <a:r>
              <a:rPr lang="en-US" dirty="0" smtClean="0"/>
              <a:t>Nielson Ratings will provide feedback to companies on effectiveness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:  News Feed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has seen tremendous growth in ad purchases</a:t>
            </a:r>
          </a:p>
          <a:p>
            <a:r>
              <a:rPr lang="en-US" dirty="0" smtClean="0"/>
              <a:t>Price per ad is up 92% 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made $2.59 Billion in revenue from ad space in 2013</a:t>
            </a:r>
          </a:p>
          <a:p>
            <a:endParaRPr lang="en-US" dirty="0" smtClean="0"/>
          </a:p>
          <a:p>
            <a:r>
              <a:rPr lang="en-US" dirty="0" smtClean="0"/>
              <a:t>91% of </a:t>
            </a:r>
            <a:r>
              <a:rPr lang="en-US" dirty="0" err="1" smtClean="0"/>
              <a:t>Facebook</a:t>
            </a:r>
            <a:r>
              <a:rPr lang="en-US" dirty="0" smtClean="0"/>
              <a:t> revenue comes from ad space sales</a:t>
            </a:r>
          </a:p>
          <a:p>
            <a:endParaRPr lang="en-US" dirty="0" smtClean="0"/>
          </a:p>
          <a:p>
            <a:r>
              <a:rPr lang="en-US" dirty="0" smtClean="0"/>
              <a:t>Revenue per user:</a:t>
            </a:r>
          </a:p>
          <a:p>
            <a:pPr lvl="1"/>
            <a:r>
              <a:rPr lang="en-US" dirty="0" smtClean="0"/>
              <a:t>America &amp; Canada:	$6.03</a:t>
            </a:r>
          </a:p>
          <a:p>
            <a:pPr lvl="1"/>
            <a:r>
              <a:rPr lang="en-US" dirty="0" smtClean="0"/>
              <a:t>Europe:		$2.61</a:t>
            </a:r>
          </a:p>
          <a:p>
            <a:pPr lvl="1"/>
            <a:r>
              <a:rPr lang="en-US" dirty="0" smtClean="0"/>
              <a:t>Asia:		$0.95</a:t>
            </a:r>
          </a:p>
          <a:p>
            <a:pPr lvl="1"/>
            <a:r>
              <a:rPr lang="en-US" dirty="0" smtClean="0"/>
              <a:t>Rest of World:	$0.84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uses </a:t>
            </a:r>
            <a:r>
              <a:rPr lang="en-US" dirty="0" err="1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tried to buy </a:t>
            </a:r>
            <a:r>
              <a:rPr lang="en-US" dirty="0" err="1" smtClean="0"/>
              <a:t>Snapchat</a:t>
            </a:r>
            <a:r>
              <a:rPr lang="en-US" dirty="0" smtClean="0"/>
              <a:t> but failed so it added features to </a:t>
            </a:r>
            <a:r>
              <a:rPr lang="en-US" dirty="0" err="1" smtClean="0"/>
              <a:t>Instagram</a:t>
            </a:r>
            <a:r>
              <a:rPr lang="en-US" dirty="0" smtClean="0"/>
              <a:t> that allows you to send pictures and videos directly to followers</a:t>
            </a:r>
          </a:p>
          <a:p>
            <a:endParaRPr lang="en-US" dirty="0" smtClean="0"/>
          </a:p>
          <a:p>
            <a:r>
              <a:rPr lang="en-US" dirty="0" smtClean="0"/>
              <a:t>When Twitter purchased Vine; </a:t>
            </a:r>
            <a:r>
              <a:rPr lang="en-US" dirty="0" err="1" smtClean="0"/>
              <a:t>Instagram</a:t>
            </a:r>
            <a:r>
              <a:rPr lang="en-US" dirty="0" smtClean="0"/>
              <a:t> began offering video</a:t>
            </a:r>
          </a:p>
          <a:p>
            <a:endParaRPr lang="en-US" dirty="0" smtClean="0"/>
          </a:p>
          <a:p>
            <a:r>
              <a:rPr lang="en-US" dirty="0" smtClean="0"/>
              <a:t>Talk about </a:t>
            </a:r>
            <a:r>
              <a:rPr lang="en-US" dirty="0" err="1" smtClean="0"/>
              <a:t>Instagram</a:t>
            </a:r>
            <a:r>
              <a:rPr lang="en-US" dirty="0" smtClean="0"/>
              <a:t> adding the disappearing feature of </a:t>
            </a:r>
            <a:r>
              <a:rPr lang="en-US" dirty="0" err="1" smtClean="0"/>
              <a:t>Snapchat</a:t>
            </a:r>
            <a:r>
              <a:rPr lang="en-US" dirty="0" smtClean="0"/>
              <a:t> but don’t want to water down the brand</a:t>
            </a:r>
          </a:p>
          <a:p>
            <a:pPr lvl="1"/>
            <a:r>
              <a:rPr lang="en-US" dirty="0" smtClean="0"/>
              <a:t>Capturing &amp; Sharing moments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828800"/>
            <a:ext cx="9177963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2/3 of the Top 100 brands are on Instagram</a:t>
            </a:r>
          </a:p>
          <a:p>
            <a:pPr lvl="1"/>
            <a:r>
              <a:rPr lang="en-US" dirty="0" smtClean="0"/>
              <a:t>Since Instagram video release a 37% increase has occurred </a:t>
            </a:r>
          </a:p>
          <a:p>
            <a:pPr lvl="1"/>
            <a:r>
              <a:rPr lang="en-US" dirty="0" smtClean="0"/>
              <a:t>62% of companies have posted at least 1 video</a:t>
            </a:r>
          </a:p>
          <a:p>
            <a:endParaRPr lang="en-US" dirty="0" smtClean="0"/>
          </a:p>
          <a:p>
            <a:r>
              <a:rPr lang="en-US" dirty="0" smtClean="0"/>
              <a:t>Approximately 80 Brands advertise through Instagram Video</a:t>
            </a:r>
          </a:p>
          <a:p>
            <a:endParaRPr lang="en-US" dirty="0" smtClean="0"/>
          </a:p>
          <a:p>
            <a:r>
              <a:rPr lang="en-US" dirty="0" err="1" smtClean="0"/>
              <a:t>Instagram</a:t>
            </a:r>
            <a:r>
              <a:rPr lang="en-US" dirty="0" smtClean="0"/>
              <a:t> v. </a:t>
            </a:r>
            <a:r>
              <a:rPr lang="en-US" dirty="0" err="1" smtClean="0"/>
              <a:t>Youtube</a:t>
            </a:r>
            <a:r>
              <a:rPr lang="en-US" dirty="0" smtClean="0"/>
              <a:t> Shares</a:t>
            </a:r>
          </a:p>
          <a:p>
            <a:pPr lvl="1"/>
            <a:r>
              <a:rPr lang="en-US" dirty="0" smtClean="0"/>
              <a:t>176,016 Instagram Videos</a:t>
            </a:r>
          </a:p>
          <a:p>
            <a:pPr lvl="1"/>
            <a:r>
              <a:rPr lang="en-US" dirty="0" smtClean="0"/>
              <a:t>1,871,530 YouTube Videos</a:t>
            </a:r>
          </a:p>
          <a:p>
            <a:pPr lvl="1"/>
            <a:endParaRPr lang="en-US" dirty="0"/>
          </a:p>
          <a:p>
            <a:r>
              <a:rPr lang="en-US" dirty="0" smtClean="0"/>
              <a:t>Most popular videos are entertainment or apparel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4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18" y="0"/>
            <a:ext cx="9692640" cy="1428929"/>
          </a:xfrm>
        </p:spPr>
        <p:txBody>
          <a:bodyPr/>
          <a:lstStyle/>
          <a:p>
            <a:r>
              <a:rPr lang="en-US" dirty="0" smtClean="0"/>
              <a:t>Instagram Videos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85" y="1541417"/>
            <a:ext cx="4360058" cy="4351338"/>
          </a:xfrm>
        </p:spPr>
      </p:pic>
      <p:pic>
        <p:nvPicPr>
          <p:cNvPr id="6" name="Content Placeholder 5" descr="B&amp;J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9177" y="468027"/>
            <a:ext cx="4023360" cy="5844951"/>
          </a:xfrm>
        </p:spPr>
      </p:pic>
    </p:spTree>
    <p:extLst>
      <p:ext uri="{BB962C8B-B14F-4D97-AF65-F5344CB8AC3E}">
        <p14:creationId xmlns:p14="http://schemas.microsoft.com/office/powerpoint/2010/main" xmlns="" val="1483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concept of Social Media started in the 1970’s with computers being used to communicate</a:t>
            </a:r>
          </a:p>
          <a:p>
            <a:endParaRPr lang="en-US" dirty="0" smtClean="0"/>
          </a:p>
          <a:p>
            <a:r>
              <a:rPr lang="en-US" dirty="0" smtClean="0"/>
              <a:t>In the early 1980’s  Bulletin Board Systems (BBS) were created and acted as forums for people to exchange files and communicate</a:t>
            </a:r>
          </a:p>
          <a:p>
            <a:pPr lvl="1"/>
            <a:r>
              <a:rPr lang="en-US" dirty="0" smtClean="0"/>
              <a:t>Games &amp; other pirated software were frequently downloaded</a:t>
            </a:r>
          </a:p>
          <a:p>
            <a:pPr lvl="1"/>
            <a:r>
              <a:rPr lang="en-US" dirty="0" smtClean="0"/>
              <a:t>People would post messages and comment on content</a:t>
            </a:r>
          </a:p>
          <a:p>
            <a:endParaRPr lang="en-US" dirty="0" smtClean="0"/>
          </a:p>
          <a:p>
            <a:r>
              <a:rPr lang="en-US" dirty="0" smtClean="0"/>
              <a:t>Internet was accessed via telephone lines &amp; long distant rates made many groups local based</a:t>
            </a:r>
          </a:p>
          <a:p>
            <a:pPr lvl="1"/>
            <a:r>
              <a:rPr lang="en-US" dirty="0" smtClean="0"/>
              <a:t>Online comments led to face-to-face meetings </a:t>
            </a:r>
          </a:p>
          <a:p>
            <a:pPr lvl="1"/>
            <a:r>
              <a:rPr lang="en-US" dirty="0" smtClean="0"/>
              <a:t>Antisocial became social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41" y="0"/>
            <a:ext cx="9692640" cy="1428929"/>
          </a:xfrm>
        </p:spPr>
        <p:txBody>
          <a:bodyPr/>
          <a:lstStyle/>
          <a:p>
            <a:r>
              <a:rPr lang="en-US" dirty="0" smtClean="0"/>
              <a:t>Instagram Example</a:t>
            </a:r>
            <a:endParaRPr lang="en-US" dirty="0"/>
          </a:p>
        </p:txBody>
      </p:sp>
      <p:pic>
        <p:nvPicPr>
          <p:cNvPr id="5" name="Audi Instagram Video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77" y="2323602"/>
            <a:ext cx="4479925" cy="2524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Instagram Videos do not loop continuously unless you re-record the same thing</a:t>
            </a:r>
          </a:p>
          <a:p>
            <a:endParaRPr lang="en-US" dirty="0"/>
          </a:p>
          <a:p>
            <a:r>
              <a:rPr lang="en-US" dirty="0" smtClean="0"/>
              <a:t>More of a commercial / Story Line</a:t>
            </a:r>
          </a:p>
          <a:p>
            <a:endParaRPr lang="en-US" dirty="0"/>
          </a:p>
          <a:p>
            <a:r>
              <a:rPr lang="en-US" dirty="0" smtClean="0"/>
              <a:t>Viewer often is given idea of image trying to create.  Not forced with slogans.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9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Instagram: Michael </a:t>
            </a:r>
            <a:r>
              <a:rPr lang="en-US" dirty="0" err="1" smtClean="0"/>
              <a:t>Kors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269" y="1828800"/>
            <a:ext cx="5063163" cy="4558937"/>
          </a:xfrm>
        </p:spPr>
        <p:txBody>
          <a:bodyPr>
            <a:normAutofit/>
          </a:bodyPr>
          <a:lstStyle/>
          <a:p>
            <a:r>
              <a:rPr lang="en-US" dirty="0" smtClean="0"/>
              <a:t>Released November 1, 2013</a:t>
            </a:r>
          </a:p>
          <a:p>
            <a:endParaRPr lang="en-US" dirty="0"/>
          </a:p>
          <a:p>
            <a:r>
              <a:rPr lang="en-US" dirty="0" err="1" smtClean="0"/>
              <a:t>Kors</a:t>
            </a:r>
            <a:r>
              <a:rPr lang="en-US" dirty="0" smtClean="0"/>
              <a:t> has 1.3 million followers</a:t>
            </a:r>
          </a:p>
          <a:p>
            <a:pPr lvl="1"/>
            <a:r>
              <a:rPr lang="en-US" dirty="0" smtClean="0"/>
              <a:t>150,000 likes after one week</a:t>
            </a:r>
          </a:p>
          <a:p>
            <a:pPr lvl="1"/>
            <a:endParaRPr lang="en-US" dirty="0"/>
          </a:p>
          <a:p>
            <a:r>
              <a:rPr lang="en-US" dirty="0" smtClean="0"/>
              <a:t>Some were upset that ads are now nestled in their feeds</a:t>
            </a:r>
          </a:p>
          <a:p>
            <a:pPr lvl="1"/>
            <a:r>
              <a:rPr lang="en-US" dirty="0" smtClean="0"/>
              <a:t>Likes outweighed 300 comments</a:t>
            </a:r>
          </a:p>
          <a:p>
            <a:pPr lvl="1"/>
            <a:r>
              <a:rPr lang="en-US" dirty="0" smtClean="0"/>
              <a:t>Comments were almost all negative</a:t>
            </a:r>
          </a:p>
          <a:p>
            <a:pPr lvl="1"/>
            <a:r>
              <a:rPr lang="en-US" dirty="0" smtClean="0"/>
              <a:t>Cant dislike or hate an ad</a:t>
            </a:r>
          </a:p>
          <a:p>
            <a:pPr lvl="1"/>
            <a:r>
              <a:rPr lang="en-US" dirty="0" smtClean="0"/>
              <a:t>Cant account for those that scroll by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781" t="19339" r="44327" b="6465"/>
          <a:stretch/>
        </p:blipFill>
        <p:spPr>
          <a:xfrm>
            <a:off x="6108191" y="2036618"/>
            <a:ext cx="4247921" cy="42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versus Non-Ad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425" y="1978819"/>
            <a:ext cx="7874000" cy="4051300"/>
          </a:xfrm>
        </p:spPr>
      </p:pic>
    </p:spTree>
    <p:extLst>
      <p:ext uri="{BB962C8B-B14F-4D97-AF65-F5344CB8AC3E}">
        <p14:creationId xmlns:p14="http://schemas.microsoft.com/office/powerpoint/2010/main" xmlns="" val="40140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 Ad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 quality has to be on par with Vogue Magazine</a:t>
            </a:r>
          </a:p>
          <a:p>
            <a:r>
              <a:rPr lang="en-US" dirty="0" smtClean="0"/>
              <a:t>Only companies with a track record for high quality content can post ads</a:t>
            </a:r>
          </a:p>
          <a:p>
            <a:pPr lvl="1"/>
            <a:r>
              <a:rPr lang="en-US" dirty="0" smtClean="0"/>
              <a:t>Adidas</a:t>
            </a:r>
          </a:p>
          <a:p>
            <a:pPr lvl="1"/>
            <a:r>
              <a:rPr lang="en-US" dirty="0" smtClean="0"/>
              <a:t>Ben &amp; Jerry’s</a:t>
            </a:r>
          </a:p>
          <a:p>
            <a:pPr lvl="1"/>
            <a:r>
              <a:rPr lang="en-US" dirty="0" smtClean="0"/>
              <a:t>Burberry</a:t>
            </a:r>
          </a:p>
          <a:p>
            <a:pPr lvl="1"/>
            <a:r>
              <a:rPr lang="en-US" dirty="0" smtClean="0"/>
              <a:t>General Electric</a:t>
            </a:r>
          </a:p>
          <a:p>
            <a:pPr lvl="1"/>
            <a:r>
              <a:rPr lang="en-US" dirty="0" smtClean="0"/>
              <a:t>Levi’s</a:t>
            </a:r>
          </a:p>
          <a:p>
            <a:pPr lvl="1"/>
            <a:r>
              <a:rPr lang="en-US" dirty="0" smtClean="0"/>
              <a:t>Lexus</a:t>
            </a:r>
          </a:p>
          <a:p>
            <a:pPr lvl="1"/>
            <a:r>
              <a:rPr lang="en-US" dirty="0" smtClean="0"/>
              <a:t>Macy’s</a:t>
            </a:r>
          </a:p>
          <a:p>
            <a:pPr lvl="1"/>
            <a:r>
              <a:rPr lang="en-US" dirty="0" smtClean="0"/>
              <a:t>PayPal</a:t>
            </a:r>
          </a:p>
          <a:p>
            <a:pPr lvl="1"/>
            <a:r>
              <a:rPr lang="en-US" dirty="0" smtClean="0"/>
              <a:t>Starwood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46"/>
          <a:stretch/>
        </p:blipFill>
        <p:spPr>
          <a:xfrm>
            <a:off x="6811962" y="2691195"/>
            <a:ext cx="3339955" cy="3488942"/>
          </a:xfrm>
        </p:spPr>
      </p:pic>
    </p:spTree>
    <p:extLst>
      <p:ext uri="{BB962C8B-B14F-4D97-AF65-F5344CB8AC3E}">
        <p14:creationId xmlns:p14="http://schemas.microsoft.com/office/powerpoint/2010/main" xmlns="" val="19587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428929"/>
          </a:xfrm>
        </p:spPr>
        <p:txBody>
          <a:bodyPr/>
          <a:lstStyle/>
          <a:p>
            <a:r>
              <a:rPr lang="en-US" dirty="0" err="1" smtClean="0"/>
              <a:t>Instagram</a:t>
            </a:r>
            <a:r>
              <a:rPr lang="en-US" dirty="0" smtClean="0"/>
              <a:t> Ad Examples</a:t>
            </a:r>
            <a:endParaRPr lang="en-US" dirty="0"/>
          </a:p>
        </p:txBody>
      </p:sp>
      <p:pic>
        <p:nvPicPr>
          <p:cNvPr id="5" name="Content Placeholder 4" descr="5-Lex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698" y="1711473"/>
            <a:ext cx="3526246" cy="4614783"/>
          </a:xfrm>
        </p:spPr>
      </p:pic>
      <p:pic>
        <p:nvPicPr>
          <p:cNvPr id="6" name="Content Placeholder 5" descr="4-Levi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9339" y="1650569"/>
            <a:ext cx="3505312" cy="4648349"/>
          </a:xfrm>
        </p:spPr>
      </p:pic>
      <p:pic>
        <p:nvPicPr>
          <p:cNvPr id="8" name="Picture 7" descr="1-Ben-Jerr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773" y="1641429"/>
            <a:ext cx="3620862" cy="483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Twitter &amp; Vine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7" y="0"/>
            <a:ext cx="9692640" cy="1428929"/>
          </a:xfrm>
        </p:spPr>
        <p:txBody>
          <a:bodyPr/>
          <a:lstStyle/>
          <a:p>
            <a:r>
              <a:rPr lang="en-US" dirty="0" smtClean="0"/>
              <a:t>Twitter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took in $254 million in 2013</a:t>
            </a:r>
          </a:p>
          <a:p>
            <a:pPr lvl="1"/>
            <a:r>
              <a:rPr lang="en-US" dirty="0" smtClean="0"/>
              <a:t>87% of that revenue came from advertising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popular brands on Twitter are </a:t>
            </a:r>
            <a:r>
              <a:rPr lang="en-US" dirty="0" err="1" smtClean="0"/>
              <a:t>Youtube</a:t>
            </a:r>
            <a:r>
              <a:rPr lang="en-US" dirty="0" smtClean="0"/>
              <a:t> &amp; </a:t>
            </a:r>
            <a:r>
              <a:rPr lang="en-US" dirty="0" err="1" smtClean="0"/>
              <a:t>Instagram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47% of users follow a brand on Twitter</a:t>
            </a:r>
          </a:p>
          <a:p>
            <a:pPr lvl="1"/>
            <a:r>
              <a:rPr lang="en-US" dirty="0" smtClean="0"/>
              <a:t>72% of users are more likely to shop from brands they follow</a:t>
            </a:r>
          </a:p>
          <a:p>
            <a:r>
              <a:rPr lang="en-US" dirty="0" smtClean="0"/>
              <a:t>Tweets that contain a picture have 5 times the engagement level</a:t>
            </a:r>
          </a:p>
          <a:p>
            <a:endParaRPr lang="en-US" dirty="0" smtClean="0"/>
          </a:p>
          <a:p>
            <a:r>
              <a:rPr lang="en-US" dirty="0" smtClean="0"/>
              <a:t>Brands tweet an average of 12 times a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1" y="0"/>
            <a:ext cx="9692640" cy="1428929"/>
          </a:xfrm>
        </p:spPr>
        <p:txBody>
          <a:bodyPr/>
          <a:lstStyle/>
          <a:p>
            <a:r>
              <a:rPr lang="en-US" dirty="0" smtClean="0"/>
              <a:t>Twitter &amp; Businesses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4766" y="1554479"/>
          <a:ext cx="10489474" cy="5055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9833"/>
                <a:gridCol w="8729641"/>
              </a:tblGrid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Method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Result</a:t>
                      </a:r>
                      <a:endParaRPr lang="en-US" sz="2200" dirty="0"/>
                    </a:p>
                  </a:txBody>
                  <a:tcPr/>
                </a:tc>
              </a:tr>
              <a:tr h="10054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Direct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Tweet about success</a:t>
                      </a:r>
                      <a:r>
                        <a:rPr lang="en-US" sz="2000" baseline="0" dirty="0" smtClean="0"/>
                        <a:t> &amp; </a:t>
                      </a:r>
                      <a:r>
                        <a:rPr lang="en-US" sz="2000" baseline="0" dirty="0" err="1" smtClean="0"/>
                        <a:t>ongoings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r>
                        <a:rPr lang="en-US" sz="2000" baseline="0" dirty="0" smtClean="0"/>
                        <a:t>Seen as easy way to get started but unattractive to followers</a:t>
                      </a:r>
                      <a:endParaRPr lang="en-US" sz="2000" dirty="0"/>
                    </a:p>
                  </a:txBody>
                  <a:tcPr/>
                </a:tc>
              </a:tr>
              <a:tr h="134463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Indirect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Employees tweet about company.</a:t>
                      </a:r>
                    </a:p>
                    <a:p>
                      <a:r>
                        <a:rPr lang="en-US" sz="2000" dirty="0" smtClean="0"/>
                        <a:t>Can be bad or good.</a:t>
                      </a:r>
                    </a:p>
                    <a:p>
                      <a:r>
                        <a:rPr lang="en-US" sz="2000" dirty="0" smtClean="0"/>
                        <a:t>Excited about work, new product</a:t>
                      </a:r>
                      <a:r>
                        <a:rPr lang="en-US" sz="2000" baseline="0" dirty="0" smtClean="0"/>
                        <a:t> developments, or interesting facts</a:t>
                      </a:r>
                      <a:endParaRPr lang="en-US" sz="2000" dirty="0"/>
                    </a:p>
                  </a:txBody>
                  <a:tcPr/>
                </a:tc>
              </a:tr>
              <a:tr h="87408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Protected</a:t>
                      </a:r>
                      <a:r>
                        <a:rPr lang="en-US" sz="2000" baseline="0" dirty="0" smtClean="0"/>
                        <a:t> tweets for workplace only.</a:t>
                      </a:r>
                    </a:p>
                    <a:p>
                      <a:r>
                        <a:rPr lang="en-US" sz="2000" baseline="0" dirty="0" smtClean="0"/>
                        <a:t>Example:  Yammer &amp; Present.ly allow workplace only communication</a:t>
                      </a:r>
                      <a:endParaRPr lang="en-US" sz="2000" dirty="0"/>
                    </a:p>
                  </a:txBody>
                  <a:tcPr/>
                </a:tc>
              </a:tr>
              <a:tr h="124868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Inbound Signaling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Companies simply listen.</a:t>
                      </a:r>
                    </a:p>
                    <a:p>
                      <a:r>
                        <a:rPr lang="en-US" sz="2000" dirty="0" smtClean="0"/>
                        <a:t>Search</a:t>
                      </a:r>
                      <a:r>
                        <a:rPr lang="en-US" sz="2000" baseline="0" dirty="0" smtClean="0"/>
                        <a:t>.Twitter.com, </a:t>
                      </a:r>
                      <a:r>
                        <a:rPr lang="en-US" sz="2000" baseline="0" dirty="0" err="1" smtClean="0"/>
                        <a:t>Twendz</a:t>
                      </a:r>
                      <a:r>
                        <a:rPr lang="en-US" sz="2000" baseline="0" dirty="0" smtClean="0"/>
                        <a:t>, &amp;  </a:t>
                      </a:r>
                      <a:r>
                        <a:rPr lang="en-US" sz="2000" baseline="0" dirty="0" err="1" smtClean="0"/>
                        <a:t>TweetDeck</a:t>
                      </a:r>
                      <a:r>
                        <a:rPr lang="en-US" sz="2000" baseline="0" dirty="0" smtClean="0"/>
                        <a:t> allow you to track what is said about any topic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tweets per second contain a Vine link</a:t>
            </a:r>
          </a:p>
          <a:p>
            <a:endParaRPr lang="en-US" dirty="0" smtClean="0"/>
          </a:p>
          <a:p>
            <a:r>
              <a:rPr lang="en-US" dirty="0" smtClean="0"/>
              <a:t>A branded Vine video is 4 times more likely to be viewed than a regularly branded video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/ Vine = Free Advertising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8221762" cy="4351337"/>
          </a:xfrm>
        </p:spPr>
        <p:txBody>
          <a:bodyPr/>
          <a:lstStyle/>
          <a:p>
            <a:r>
              <a:rPr lang="en-US" dirty="0" smtClean="0"/>
              <a:t>Buffalo Wild Wings, JC Penney, &amp; Arby’s all opted to use Twitter versus paying $4 million for a Super Bowl Ad</a:t>
            </a:r>
          </a:p>
          <a:p>
            <a:endParaRPr lang="en-US" dirty="0" smtClean="0"/>
          </a:p>
          <a:p>
            <a:r>
              <a:rPr lang="en-US" dirty="0" smtClean="0"/>
              <a:t>Tide chose to use Vine</a:t>
            </a:r>
          </a:p>
          <a:p>
            <a:pPr lvl="1"/>
            <a:r>
              <a:rPr lang="en-US" dirty="0" smtClean="0"/>
              <a:t>Published 23 Vines during Super Bowl</a:t>
            </a:r>
          </a:p>
          <a:p>
            <a:pPr lvl="1"/>
            <a:r>
              <a:rPr lang="en-US" dirty="0" smtClean="0"/>
              <a:t>Created over 6.6 million impressions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792" t="35483" r="41113" b="44317"/>
          <a:stretch>
            <a:fillRect/>
          </a:stretch>
        </p:blipFill>
        <p:spPr bwMode="auto">
          <a:xfrm>
            <a:off x="2236054" y="4689566"/>
            <a:ext cx="6804211" cy="160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227602" cy="4351337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CompuServe</a:t>
            </a:r>
            <a:r>
              <a:rPr lang="en-US" dirty="0" smtClean="0"/>
              <a:t> had thousands of forums that were well known</a:t>
            </a:r>
          </a:p>
          <a:p>
            <a:pPr lvl="1"/>
            <a:r>
              <a:rPr lang="en-US" dirty="0" smtClean="0"/>
              <a:t>Started in 1969 with business</a:t>
            </a:r>
          </a:p>
          <a:p>
            <a:pPr lvl="1"/>
            <a:r>
              <a:rPr lang="en-US" dirty="0" smtClean="0"/>
              <a:t>1979: Paved the way for Americans interest in online communication</a:t>
            </a:r>
          </a:p>
          <a:p>
            <a:pPr lvl="1"/>
            <a:r>
              <a:rPr lang="en-US" dirty="0" smtClean="0"/>
              <a:t>Kick started the use of email outside of the workplace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America Online (AOL) was key in email and member profiles (1985)</a:t>
            </a:r>
          </a:p>
          <a:p>
            <a:pPr lvl="1"/>
            <a:r>
              <a:rPr lang="en-US" dirty="0" smtClean="0"/>
              <a:t>Could search for people / personalities</a:t>
            </a:r>
          </a:p>
          <a:p>
            <a:pPr lvl="1"/>
            <a:r>
              <a:rPr lang="en-US" dirty="0" smtClean="0"/>
              <a:t>Could list pertinent and personal information about yourself</a:t>
            </a:r>
          </a:p>
          <a:p>
            <a:pPr lvl="1"/>
            <a:r>
              <a:rPr lang="en-US" dirty="0" smtClean="0"/>
              <a:t>Instant Messaging &amp; Chatting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Blackboard</a:t>
            </a:r>
            <a:r>
              <a:rPr lang="en-US" dirty="0" smtClean="0"/>
              <a:t> is founded as an online course management system (1997)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 &amp; Vine: During Super Bowl</a:t>
            </a:r>
            <a:endParaRPr lang="en-US" dirty="0"/>
          </a:p>
        </p:txBody>
      </p:sp>
      <p:pic>
        <p:nvPicPr>
          <p:cNvPr id="7" name="Content Placeholder 6" descr="vine engagem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47309"/>
          <a:stretch>
            <a:fillRect/>
          </a:stretch>
        </p:blipFill>
        <p:spPr>
          <a:xfrm>
            <a:off x="1750423" y="1776549"/>
            <a:ext cx="7615646" cy="4872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Honda &amp; Vine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735" y="1828800"/>
            <a:ext cx="4838482" cy="4351337"/>
          </a:xfrm>
        </p:spPr>
        <p:txBody>
          <a:bodyPr/>
          <a:lstStyle/>
          <a:p>
            <a:r>
              <a:rPr lang="en-US" dirty="0" smtClean="0"/>
              <a:t>Honda #</a:t>
            </a:r>
            <a:r>
              <a:rPr lang="en-US" dirty="0" err="1" smtClean="0"/>
              <a:t>WantNewCar</a:t>
            </a:r>
            <a:r>
              <a:rPr lang="en-US" dirty="0" smtClean="0"/>
              <a:t> Vine campaign </a:t>
            </a:r>
          </a:p>
          <a:p>
            <a:pPr lvl="1"/>
            <a:r>
              <a:rPr lang="en-US" dirty="0" smtClean="0"/>
              <a:t>1,020 new followers in one day &amp; 2,292 impressions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6 Month Average: 242 new followers</a:t>
            </a:r>
          </a:p>
          <a:p>
            <a:pPr lvl="1"/>
            <a:endParaRPr lang="en-US" dirty="0"/>
          </a:p>
          <a:p>
            <a:r>
              <a:rPr lang="en-US" dirty="0" smtClean="0"/>
              <a:t>Average Vine video gets retweeted 20 times; Instagram 7 times</a:t>
            </a:r>
          </a:p>
          <a:p>
            <a:r>
              <a:rPr lang="en-US" dirty="0" smtClean="0"/>
              <a:t>10:00 am – 11:00 am is when most Vines are posted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honda want new car 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4358" y="2523259"/>
            <a:ext cx="4481512" cy="2492158"/>
          </a:xfrm>
        </p:spPr>
      </p:pic>
    </p:spTree>
    <p:extLst>
      <p:ext uri="{BB962C8B-B14F-4D97-AF65-F5344CB8AC3E}">
        <p14:creationId xmlns:p14="http://schemas.microsoft.com/office/powerpoint/2010/main" xmlns="" val="14724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Companies on Vine: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www.mashable.com/2013/09/06/vine-brands/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62061" y="1828800"/>
          <a:ext cx="8913904" cy="4454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065"/>
                <a:gridCol w="3406887"/>
                <a:gridCol w="1047547"/>
                <a:gridCol w="3409405"/>
              </a:tblGrid>
              <a:tr h="494937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Company</a:t>
                      </a:r>
                      <a:endParaRPr lang="en-US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Electric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Sephora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eBay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Burberry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Samsung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Oreos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French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Malibu Rum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Dove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Etsy</a:t>
                      </a:r>
                      <a:endParaRPr lang="en-US" dirty="0"/>
                    </a:p>
                  </a:txBody>
                  <a:tcPr/>
                </a:tc>
              </a:tr>
              <a:tr h="4949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Volkswagon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Vine Examples</a:t>
            </a:r>
            <a:br>
              <a:rPr lang="en-US" dirty="0" smtClean="0"/>
            </a:br>
            <a:r>
              <a:rPr lang="en-US" sz="1300" dirty="0" smtClean="0"/>
              <a:t>http://www.fastcompany.com/3019652/dialed/6-of-the-most-creative-clever-uses-of-vine-in-marketing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Dunkin Donuts: </a:t>
            </a:r>
            <a:r>
              <a:rPr lang="en-US" dirty="0" smtClean="0">
                <a:hlinkClick r:id="rId2"/>
              </a:rPr>
              <a:t>https://www.youtube.com/watch?v=GaMo0QScrbw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Samsung: </a:t>
            </a:r>
            <a:r>
              <a:rPr lang="en-US" dirty="0" smtClean="0">
                <a:hlinkClick r:id="rId3"/>
              </a:rPr>
              <a:t>https://www.youtube.com/watch?v=qQVnP6JAD2o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Tide: </a:t>
            </a:r>
            <a:r>
              <a:rPr lang="en-US" dirty="0" smtClean="0">
                <a:hlinkClick r:id="rId4"/>
              </a:rPr>
              <a:t>https://www.youtube.com/watch?v=gyAOl6UGnD4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Trident: </a:t>
            </a:r>
            <a:r>
              <a:rPr lang="en-US" dirty="0" smtClean="0">
                <a:hlinkClick r:id="rId5"/>
              </a:rPr>
              <a:t>https://www.youtube.com/watch?v=HDUYL45_3rE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Hootsuite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6"/>
              </a:rPr>
              <a:t>http://blog.hootsuite.com/5-great-brands-on-vine/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Richard Gibbs posts on </a:t>
            </a:r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https://www.youtube.com/channel/UC-FYd71huJWipLvosi1_uOQ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123099" cy="4859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Allows you to search &amp; organize information easily	</a:t>
            </a:r>
          </a:p>
          <a:p>
            <a:r>
              <a:rPr lang="en-US" dirty="0" smtClean="0"/>
              <a:t>Originated on Twitter</a:t>
            </a:r>
          </a:p>
          <a:p>
            <a:r>
              <a:rPr lang="en-US" dirty="0" smtClean="0"/>
              <a:t>Now used on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Tumblr</a:t>
            </a:r>
            <a:r>
              <a:rPr lang="en-US" dirty="0" smtClean="0"/>
              <a:t>, &amp; Google+</a:t>
            </a:r>
          </a:p>
          <a:p>
            <a:endParaRPr lang="en-US" dirty="0" smtClean="0"/>
          </a:p>
          <a:p>
            <a:r>
              <a:rPr lang="en-US" dirty="0" smtClean="0"/>
              <a:t>Since it is no longer site specific; Brands are more interested in using this approach</a:t>
            </a:r>
          </a:p>
          <a:p>
            <a:pPr lvl="1"/>
            <a:r>
              <a:rPr lang="en-US" dirty="0" smtClean="0"/>
              <a:t>Moving from marketing to commerce</a:t>
            </a:r>
          </a:p>
          <a:p>
            <a:pPr lvl="1"/>
            <a:r>
              <a:rPr lang="en-US" dirty="0" smtClean="0"/>
              <a:t>Social Commerce is a $14.25 billion industry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Chirpify</a:t>
            </a:r>
            <a:r>
              <a:rPr lang="en-US" dirty="0" smtClean="0"/>
              <a:t> &amp; American Express have partnered with Twitter</a:t>
            </a:r>
          </a:p>
          <a:p>
            <a:pPr lvl="1"/>
            <a:r>
              <a:rPr lang="en-US" dirty="0" smtClean="0"/>
              <a:t>Allow users to make a purchase from an already established account once a user sends an </a:t>
            </a:r>
            <a:r>
              <a:rPr lang="en-US" dirty="0" err="1" smtClean="0"/>
              <a:t>actiontag</a:t>
            </a:r>
            <a:r>
              <a:rPr lang="en-US" dirty="0" smtClean="0"/>
              <a:t> (tweet to purchase symbol)</a:t>
            </a:r>
          </a:p>
          <a:p>
            <a:pPr lvl="1"/>
            <a:r>
              <a:rPr lang="en-US" dirty="0" smtClean="0"/>
              <a:t>Post tag and it triggers purchase</a:t>
            </a:r>
          </a:p>
          <a:p>
            <a:r>
              <a:rPr lang="en-US" dirty="0" smtClean="0"/>
              <a:t>Companies use the </a:t>
            </a:r>
            <a:r>
              <a:rPr lang="en-US" dirty="0" err="1" smtClean="0"/>
              <a:t>hashtag</a:t>
            </a:r>
            <a:r>
              <a:rPr lang="en-US" dirty="0" smtClean="0"/>
              <a:t> for contest purposes and drive users to other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Vine &amp; Instagram Contests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946" y="1828800"/>
            <a:ext cx="3338158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367" y="1828800"/>
            <a:ext cx="3385104" cy="4351338"/>
          </a:xfrm>
        </p:spPr>
      </p:pic>
    </p:spTree>
    <p:extLst>
      <p:ext uri="{BB962C8B-B14F-4D97-AF65-F5344CB8AC3E}">
        <p14:creationId xmlns:p14="http://schemas.microsoft.com/office/powerpoint/2010/main" xmlns="" val="4944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Media: Mobile Video Advertising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2017; 2/3 of mobile data traffic will be caused by video</a:t>
            </a:r>
          </a:p>
          <a:p>
            <a:endParaRPr lang="en-US" dirty="0" smtClean="0"/>
          </a:p>
          <a:p>
            <a:r>
              <a:rPr lang="en-US" dirty="0" smtClean="0"/>
              <a:t>¼ of </a:t>
            </a:r>
            <a:r>
              <a:rPr lang="en-US" dirty="0" err="1" smtClean="0"/>
              <a:t>youtube</a:t>
            </a:r>
            <a:r>
              <a:rPr lang="en-US" dirty="0" smtClean="0"/>
              <a:t> videos are watched on mobile devices</a:t>
            </a:r>
          </a:p>
          <a:p>
            <a:endParaRPr lang="en-US" dirty="0" smtClean="0"/>
          </a:p>
          <a:p>
            <a:r>
              <a:rPr lang="en-US" dirty="0" smtClean="0"/>
              <a:t>Companies will be creating ads that you can see on your mobile device &amp; using </a:t>
            </a:r>
            <a:r>
              <a:rPr lang="en-US" dirty="0" err="1" smtClean="0"/>
              <a:t>youtube</a:t>
            </a:r>
            <a:r>
              <a:rPr lang="en-US" dirty="0" smtClean="0"/>
              <a:t> because people like 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7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820"/>
            <a:ext cx="3605350" cy="142892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Pizza Hut </a:t>
            </a:r>
            <a:br>
              <a:rPr lang="en-US" sz="2400" dirty="0" smtClean="0"/>
            </a:br>
            <a:r>
              <a:rPr lang="en-US" sz="2400" dirty="0" smtClean="0"/>
              <a:t>uses </a:t>
            </a:r>
            <a:br>
              <a:rPr lang="en-US" sz="2400" dirty="0" smtClean="0"/>
            </a:br>
            <a:r>
              <a:rPr lang="en-US" sz="2400" dirty="0" err="1" smtClean="0"/>
              <a:t>OkCupid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Win free pizza </a:t>
            </a:r>
            <a:br>
              <a:rPr lang="en-US" sz="2400" dirty="0" smtClean="0"/>
            </a:br>
            <a:r>
              <a:rPr lang="en-US" sz="2400" dirty="0" smtClean="0"/>
              <a:t>forever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Tweet Pizza Hut an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 or Vine Tagged: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#</a:t>
            </a:r>
            <a:r>
              <a:rPr lang="en-US" sz="2400" dirty="0" err="1" smtClean="0"/>
              <a:t>CommitToGreatness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Feb. 21 with creative marriage proposals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7" name="Content Placeholder 6" descr="OKCupid_Pizza_Hut_w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936" y="1162594"/>
            <a:ext cx="7569811" cy="5070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&amp;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General Mills </a:t>
            </a:r>
            <a:r>
              <a:rPr lang="en-US" dirty="0" smtClean="0"/>
              <a:t>announced that if you engaged in any online activity with the company you gave up your legal right to sue the company</a:t>
            </a:r>
          </a:p>
          <a:p>
            <a:pPr lvl="1"/>
            <a:r>
              <a:rPr lang="en-US" dirty="0" smtClean="0"/>
              <a:t>Subscribed to its email</a:t>
            </a:r>
          </a:p>
          <a:p>
            <a:pPr lvl="1"/>
            <a:r>
              <a:rPr lang="en-US" dirty="0" smtClean="0"/>
              <a:t>Joined their online community</a:t>
            </a:r>
          </a:p>
          <a:p>
            <a:pPr lvl="1"/>
            <a:r>
              <a:rPr lang="en-US" dirty="0" smtClean="0"/>
              <a:t>Printed a coupon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Effective April 2 but after a Newsweek article was published policy has been revoked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honey_nut_cheerios_3x2_buzz_the_be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919" y="2737644"/>
            <a:ext cx="3810000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305979" cy="4506686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Classmates.com</a:t>
            </a:r>
          </a:p>
          <a:p>
            <a:pPr lvl="1"/>
            <a:r>
              <a:rPr lang="en-US" b="1" dirty="0" smtClean="0"/>
              <a:t>Went from connecting with anyone to people you went to school with</a:t>
            </a:r>
          </a:p>
          <a:p>
            <a:pPr lvl="1"/>
            <a:r>
              <a:rPr lang="en-US" dirty="0" smtClean="0"/>
              <a:t>Promoted the idea of reconnecting with people from your past virtually was a positive thing</a:t>
            </a:r>
          </a:p>
          <a:p>
            <a:pPr lvl="1"/>
            <a:r>
              <a:rPr lang="en-US" dirty="0" smtClean="0"/>
              <a:t>Instant success</a:t>
            </a:r>
          </a:p>
          <a:p>
            <a:pPr lvl="1"/>
            <a:r>
              <a:rPr lang="en-US" dirty="0" smtClean="0"/>
              <a:t>Currently has 540 million registered accounts</a:t>
            </a:r>
          </a:p>
          <a:p>
            <a:endParaRPr lang="en-US" b="1" dirty="0" smtClean="0"/>
          </a:p>
          <a:p>
            <a:r>
              <a:rPr lang="en-US" b="1" dirty="0" smtClean="0"/>
              <a:t>Online Niche Social Sites:</a:t>
            </a:r>
          </a:p>
          <a:p>
            <a:pPr lvl="1"/>
            <a:r>
              <a:rPr lang="en-US" dirty="0" smtClean="0"/>
              <a:t>SixDegrees.com (Ended in early 2000’s)</a:t>
            </a:r>
          </a:p>
          <a:p>
            <a:pPr lvl="1"/>
            <a:r>
              <a:rPr lang="en-US" dirty="0" smtClean="0"/>
              <a:t>AsiaAvenue.com</a:t>
            </a:r>
          </a:p>
          <a:p>
            <a:pPr lvl="1"/>
            <a:r>
              <a:rPr lang="en-US" dirty="0" smtClean="0"/>
              <a:t>BlackPlanet.com</a:t>
            </a:r>
          </a:p>
          <a:p>
            <a:pPr lvl="1"/>
            <a:r>
              <a:rPr lang="en-US" dirty="0" smtClean="0"/>
              <a:t>MiGente.com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1" y="1828800"/>
            <a:ext cx="8443831" cy="4351337"/>
          </a:xfrm>
        </p:spPr>
        <p:txBody>
          <a:bodyPr/>
          <a:lstStyle/>
          <a:p>
            <a:r>
              <a:rPr lang="en-US" b="1" dirty="0" smtClean="0"/>
              <a:t>App.net</a:t>
            </a:r>
          </a:p>
          <a:p>
            <a:pPr lvl="1"/>
            <a:r>
              <a:rPr lang="en-US" dirty="0" smtClean="0"/>
              <a:t>Sends push notifications to your phone</a:t>
            </a:r>
          </a:p>
          <a:p>
            <a:pPr lvl="1"/>
            <a:r>
              <a:rPr lang="en-US" dirty="0" smtClean="0"/>
              <a:t>Competes with Twitter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671" t="4608" r="9342" b="23846"/>
          <a:stretch>
            <a:fillRect/>
          </a:stretch>
        </p:blipFill>
        <p:spPr bwMode="auto">
          <a:xfrm>
            <a:off x="744582" y="2847702"/>
            <a:ext cx="8242663" cy="38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Diaspora</a:t>
            </a:r>
          </a:p>
          <a:p>
            <a:pPr lvl="1"/>
            <a:r>
              <a:rPr lang="en-US" dirty="0" smtClean="0"/>
              <a:t>Competes with </a:t>
            </a:r>
            <a:r>
              <a:rPr lang="en-US" dirty="0" err="1" smtClean="0"/>
              <a:t>Facebook</a:t>
            </a:r>
            <a:endParaRPr lang="en-US" dirty="0"/>
          </a:p>
        </p:txBody>
      </p:sp>
      <p:pic>
        <p:nvPicPr>
          <p:cNvPr id="5" name="Content Placeholder 4" descr="diaspo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9636" y="2992765"/>
            <a:ext cx="5721849" cy="3217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sheet that has three facts about each social media platform: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err="1" smtClean="0"/>
              <a:t>Instagram</a:t>
            </a:r>
            <a:endParaRPr lang="en-US" dirty="0" smtClean="0"/>
          </a:p>
          <a:p>
            <a:pPr lvl="1"/>
            <a:r>
              <a:rPr lang="en-US" dirty="0" smtClean="0"/>
              <a:t>Vine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Fillout</a:t>
            </a:r>
            <a:r>
              <a:rPr lang="en-US" dirty="0" smtClean="0"/>
              <a:t> the social media sheet regarding what applications you use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the comparing cultures website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https://www.youtube.com/watch?v=xuuUToffs-E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50 Cent, President </a:t>
            </a:r>
            <a:r>
              <a:rPr lang="en-US" dirty="0" err="1" smtClean="0"/>
              <a:t>Obama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https://www.youtube.com/watch?v=shfANFjBcgI</a:t>
            </a:r>
            <a:endParaRPr lang="en-US" dirty="0" smtClean="0"/>
          </a:p>
          <a:p>
            <a:pPr lvl="1"/>
            <a:r>
              <a:rPr lang="en-US" dirty="0" err="1" smtClean="0"/>
              <a:t>Miley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https://www.youtube.com/watch?v=3AbgNf8lZhE</a:t>
            </a:r>
            <a:endParaRPr lang="en-US" dirty="0" smtClean="0"/>
          </a:p>
          <a:p>
            <a:pPr lvl="1"/>
            <a:r>
              <a:rPr lang="en-US" dirty="0" smtClean="0"/>
              <a:t>Twitter Facts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15" y="236267"/>
            <a:ext cx="9692640" cy="1428929"/>
          </a:xfrm>
        </p:spPr>
        <p:txBody>
          <a:bodyPr/>
          <a:lstStyle/>
          <a:p>
            <a:r>
              <a:rPr lang="en-US" dirty="0" smtClean="0"/>
              <a:t>Social Media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982174" cy="47486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NBC Universal (Comcast) &amp; Twitter have partnered</a:t>
            </a:r>
          </a:p>
          <a:p>
            <a:endParaRPr lang="en-US" dirty="0"/>
          </a:p>
          <a:p>
            <a:r>
              <a:rPr lang="en-US" dirty="0" smtClean="0"/>
              <a:t>You can now record &amp; watch programming by clicking the See It button that appears on Twitter Posts</a:t>
            </a:r>
          </a:p>
          <a:p>
            <a:pPr lvl="1"/>
            <a:r>
              <a:rPr lang="en-US" dirty="0" smtClean="0">
                <a:hlinkClick r:id="rId3"/>
              </a:rPr>
              <a:t>https://www.youtube.com/watch?v=vx7VQ4KZais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Twitter’s Amplify Program</a:t>
            </a:r>
          </a:p>
          <a:p>
            <a:pPr lvl="1"/>
            <a:r>
              <a:rPr lang="en-US" dirty="0" smtClean="0"/>
              <a:t>NBC will post real-time video clips via tweets</a:t>
            </a:r>
          </a:p>
          <a:p>
            <a:pPr lvl="1"/>
            <a:endParaRPr lang="en-US" dirty="0"/>
          </a:p>
          <a:p>
            <a:r>
              <a:rPr lang="en-US" dirty="0" smtClean="0"/>
              <a:t>Nielson’s Television Ratings</a:t>
            </a:r>
          </a:p>
          <a:p>
            <a:pPr lvl="1"/>
            <a:r>
              <a:rPr lang="en-US" dirty="0" smtClean="0"/>
              <a:t>Average of 50 times more people see tweets about </a:t>
            </a:r>
            <a:r>
              <a:rPr lang="en-US" dirty="0" err="1" smtClean="0"/>
              <a:t>tv</a:t>
            </a:r>
            <a:r>
              <a:rPr lang="en-US" dirty="0" smtClean="0"/>
              <a:t> shows</a:t>
            </a:r>
          </a:p>
          <a:p>
            <a:pPr lvl="1"/>
            <a:r>
              <a:rPr lang="en-US" dirty="0" smtClean="0"/>
              <a:t>Viewership of live telecasts increased 29%</a:t>
            </a:r>
            <a:endParaRPr lang="en-US" dirty="0"/>
          </a:p>
        </p:txBody>
      </p:sp>
      <p:pic>
        <p:nvPicPr>
          <p:cNvPr id="7" name="Content Placeholder 6" descr="xfinity-thevoice-comcast-twitter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88630" y="1580606"/>
            <a:ext cx="3448594" cy="5081452"/>
          </a:xfrm>
        </p:spPr>
      </p:pic>
    </p:spTree>
    <p:extLst>
      <p:ext uri="{BB962C8B-B14F-4D97-AF65-F5344CB8AC3E}">
        <p14:creationId xmlns:p14="http://schemas.microsoft.com/office/powerpoint/2010/main" xmlns="" val="39931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Nielson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Week of September 29</a:t>
            </a:r>
          </a:p>
          <a:p>
            <a:pPr lvl="1"/>
            <a:r>
              <a:rPr lang="en-US" dirty="0" smtClean="0"/>
              <a:t>AMC’s Breaking Bad was most talked about show on Twitter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1.2 million tweets from 601,400 authors</a:t>
            </a:r>
          </a:p>
          <a:p>
            <a:pPr lvl="2"/>
            <a:r>
              <a:rPr lang="en-US" dirty="0" smtClean="0"/>
              <a:t>129.6 impressions created</a:t>
            </a:r>
          </a:p>
          <a:p>
            <a:pPr lvl="2"/>
            <a:r>
              <a:rPr lang="en-US" dirty="0" smtClean="0"/>
              <a:t>Viewable on mobile device or computer </a:t>
            </a:r>
          </a:p>
          <a:p>
            <a:pPr lvl="2"/>
            <a:r>
              <a:rPr lang="en-US" dirty="0" smtClean="0"/>
              <a:t>Total views can be higher than impressions if someone looks at same device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First time research has extended to third party evidence</a:t>
            </a:r>
          </a:p>
          <a:p>
            <a:pPr lvl="2"/>
            <a:r>
              <a:rPr lang="en-US" dirty="0" smtClean="0"/>
              <a:t>You &amp; Your Followers</a:t>
            </a:r>
          </a:p>
          <a:p>
            <a:r>
              <a:rPr lang="en-US" dirty="0" smtClean="0"/>
              <a:t>Facebook is collecting similar data regarding likes, shares, &amp; comments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163" y="2460837"/>
            <a:ext cx="4481512" cy="3087263"/>
          </a:xfrm>
        </p:spPr>
      </p:pic>
    </p:spTree>
    <p:extLst>
      <p:ext uri="{BB962C8B-B14F-4D97-AF65-F5344CB8AC3E}">
        <p14:creationId xmlns:p14="http://schemas.microsoft.com/office/powerpoint/2010/main" xmlns="" val="25782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5" y="1828800"/>
            <a:ext cx="10341448" cy="4351337"/>
          </a:xfrm>
        </p:spPr>
        <p:txBody>
          <a:bodyPr/>
          <a:lstStyle/>
          <a:p>
            <a:r>
              <a:rPr lang="en-US" dirty="0" smtClean="0"/>
              <a:t>Branding Project</a:t>
            </a:r>
          </a:p>
          <a:p>
            <a:pPr lvl="1"/>
            <a:r>
              <a:rPr lang="en-US" dirty="0" smtClean="0"/>
              <a:t>Present your promotional plan for the company you picked</a:t>
            </a:r>
          </a:p>
          <a:p>
            <a:pPr lvl="2"/>
            <a:r>
              <a:rPr lang="en-US" dirty="0" smtClean="0"/>
              <a:t>Brand Identity</a:t>
            </a:r>
          </a:p>
          <a:p>
            <a:pPr lvl="2"/>
            <a:r>
              <a:rPr lang="en-US" dirty="0" smtClean="0"/>
              <a:t>Logo</a:t>
            </a:r>
          </a:p>
          <a:p>
            <a:pPr lvl="2"/>
            <a:r>
              <a:rPr lang="en-US" dirty="0" smtClean="0"/>
              <a:t>Slogan</a:t>
            </a:r>
          </a:p>
          <a:p>
            <a:pPr lvl="2"/>
            <a:r>
              <a:rPr lang="en-US" dirty="0" smtClean="0"/>
              <a:t>Trade Character</a:t>
            </a:r>
          </a:p>
          <a:p>
            <a:pPr lvl="2"/>
            <a:endParaRPr lang="en-US" dirty="0"/>
          </a:p>
          <a:p>
            <a:r>
              <a:rPr lang="en-US" dirty="0" smtClean="0"/>
              <a:t>Who had the most effective approach?</a:t>
            </a:r>
          </a:p>
          <a:p>
            <a:pPr lvl="1"/>
            <a:r>
              <a:rPr lang="en-US" dirty="0" smtClean="0"/>
              <a:t>Grade each presentation</a:t>
            </a:r>
          </a:p>
          <a:p>
            <a:pPr lvl="2"/>
            <a:r>
              <a:rPr lang="en-US" dirty="0" smtClean="0"/>
              <a:t>Company Identity	</a:t>
            </a:r>
            <a:r>
              <a:rPr lang="en-US" sz="1000" dirty="0" smtClean="0"/>
              <a:t>Clear Understanding of what they represent		Company has a name but purpose is lacking</a:t>
            </a:r>
          </a:p>
          <a:p>
            <a:pPr lvl="2"/>
            <a:r>
              <a:rPr lang="en-US" dirty="0" smtClean="0"/>
              <a:t>Logo		</a:t>
            </a:r>
            <a:r>
              <a:rPr lang="en-US" sz="1000" dirty="0" smtClean="0"/>
              <a:t>Effective/Creative			Ineffective/Doesn’t make sense</a:t>
            </a:r>
          </a:p>
          <a:p>
            <a:pPr lvl="2"/>
            <a:r>
              <a:rPr lang="en-US" dirty="0" smtClean="0"/>
              <a:t>Slogan		</a:t>
            </a:r>
            <a:r>
              <a:rPr lang="en-US" sz="1000" dirty="0" smtClean="0"/>
              <a:t>Catchy/Ties Product to Brand			Relationship btw Product &amp; Phrase is difficult to connect</a:t>
            </a:r>
          </a:p>
          <a:p>
            <a:pPr lvl="2"/>
            <a:r>
              <a:rPr lang="en-US" dirty="0" smtClean="0"/>
              <a:t>Trade Character	</a:t>
            </a:r>
            <a:r>
              <a:rPr lang="en-US" sz="1000" dirty="0" smtClean="0"/>
              <a:t>Matches identity			Random &amp; difficult to understand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5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Starters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Friendster</a:t>
            </a:r>
            <a:r>
              <a:rPr lang="en-US" b="1" dirty="0" smtClean="0"/>
              <a:t> (2002)</a:t>
            </a:r>
          </a:p>
          <a:p>
            <a:pPr lvl="1"/>
            <a:r>
              <a:rPr lang="en-US" dirty="0" smtClean="0"/>
              <a:t>Group people by “circle of friends”</a:t>
            </a:r>
          </a:p>
          <a:p>
            <a:pPr lvl="1"/>
            <a:r>
              <a:rPr lang="en-US" dirty="0" smtClean="0"/>
              <a:t>Within a year  it had over 3 million users and a lot of investment interest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LinkedIn (2003)</a:t>
            </a:r>
          </a:p>
          <a:p>
            <a:pPr lvl="1"/>
            <a:r>
              <a:rPr lang="en-US" dirty="0" smtClean="0"/>
              <a:t>Connects business people with other professionals </a:t>
            </a:r>
          </a:p>
          <a:p>
            <a:pPr lvl="1"/>
            <a:r>
              <a:rPr lang="en-US" dirty="0" smtClean="0"/>
              <a:t>175 million users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MySpace(2003)</a:t>
            </a:r>
          </a:p>
          <a:p>
            <a:pPr lvl="1"/>
            <a:r>
              <a:rPr lang="en-US" dirty="0" smtClean="0"/>
              <a:t>Targeted a young demographic with music, videos, and fun features</a:t>
            </a:r>
          </a:p>
          <a:p>
            <a:pPr lvl="1"/>
            <a:r>
              <a:rPr lang="en-US" dirty="0" smtClean="0"/>
              <a:t>Companies and artists created interesting URL’s</a:t>
            </a:r>
          </a:p>
          <a:p>
            <a:pPr lvl="1"/>
            <a:r>
              <a:rPr lang="en-US" dirty="0" smtClean="0"/>
              <a:t>Partially owned by Justin Timberlake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friends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6163" y="2831127"/>
            <a:ext cx="4481512" cy="2346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Social Media Companies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2062" y="1828796"/>
          <a:ext cx="8979217" cy="3918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6739"/>
                <a:gridCol w="7032478"/>
              </a:tblGrid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Express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Genetech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Intuit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Salesforce.com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Boston</a:t>
                      </a:r>
                      <a:r>
                        <a:rPr lang="en-US" baseline="0" dirty="0" smtClean="0"/>
                        <a:t> Consulting Group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Kimpton</a:t>
                      </a:r>
                      <a:r>
                        <a:rPr lang="en-US" baseline="0" dirty="0" smtClean="0"/>
                        <a:t> Hotel &amp; Restaurants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 Foods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Autodesk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Facebook</a:t>
            </a:r>
            <a:r>
              <a:rPr lang="en-US" b="1" dirty="0" smtClean="0"/>
              <a:t>(2004)</a:t>
            </a:r>
          </a:p>
          <a:p>
            <a:pPr lvl="1"/>
            <a:r>
              <a:rPr lang="en-US" dirty="0" smtClean="0"/>
              <a:t>Harvard only website</a:t>
            </a:r>
          </a:p>
          <a:p>
            <a:pPr lvl="1"/>
            <a:r>
              <a:rPr lang="en-US" dirty="0" smtClean="0"/>
              <a:t>In 2006  it opened to the general public</a:t>
            </a:r>
          </a:p>
          <a:p>
            <a:pPr lvl="1"/>
            <a:r>
              <a:rPr lang="en-US" dirty="0" smtClean="0"/>
              <a:t>Promotes both honesty and </a:t>
            </a:r>
            <a:r>
              <a:rPr lang="en-US" dirty="0" err="1" smtClean="0"/>
              <a:t>openess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Success also stemmed from the ease in which apps could be created and used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“Like” feature was  marketable </a:t>
            </a:r>
          </a:p>
          <a:p>
            <a:r>
              <a:rPr lang="en-US" b="1" dirty="0" smtClean="0"/>
              <a:t>Google+(2011)</a:t>
            </a:r>
          </a:p>
          <a:p>
            <a:pPr lvl="1"/>
            <a:r>
              <a:rPr lang="en-US" dirty="0" smtClean="0"/>
              <a:t>Video chats</a:t>
            </a:r>
          </a:p>
          <a:p>
            <a:pPr lvl="1"/>
            <a:r>
              <a:rPr lang="en-US" dirty="0" smtClean="0"/>
              <a:t>250 million registered users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64" y="0"/>
            <a:ext cx="9692640" cy="1428929"/>
          </a:xfrm>
        </p:spPr>
        <p:txBody>
          <a:bodyPr/>
          <a:lstStyle/>
          <a:p>
            <a:r>
              <a:rPr lang="en-US" dirty="0" smtClean="0"/>
              <a:t>Social Media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463040"/>
            <a:ext cx="10202090" cy="51598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Second Life (2002)</a:t>
            </a:r>
          </a:p>
          <a:p>
            <a:r>
              <a:rPr lang="en-US" sz="2400" dirty="0" err="1" smtClean="0"/>
              <a:t>WordPress</a:t>
            </a:r>
            <a:r>
              <a:rPr lang="en-US" sz="2400" dirty="0" smtClean="0"/>
              <a:t> (2003)</a:t>
            </a:r>
          </a:p>
          <a:p>
            <a:r>
              <a:rPr lang="en-US" sz="2400" dirty="0" err="1" smtClean="0"/>
              <a:t>Flickr</a:t>
            </a:r>
            <a:r>
              <a:rPr lang="en-US" sz="2400" dirty="0" smtClean="0"/>
              <a:t> (2004)</a:t>
            </a:r>
          </a:p>
          <a:p>
            <a:r>
              <a:rPr lang="en-US" sz="2400" dirty="0" err="1" smtClean="0"/>
              <a:t>Facebook</a:t>
            </a:r>
            <a:r>
              <a:rPr lang="en-US" sz="2400" dirty="0" smtClean="0"/>
              <a:t> (2004)</a:t>
            </a:r>
          </a:p>
          <a:p>
            <a:r>
              <a:rPr lang="en-US" sz="2400" dirty="0" err="1" smtClean="0"/>
              <a:t>Bebo</a:t>
            </a:r>
            <a:r>
              <a:rPr lang="en-US" sz="2400" dirty="0" smtClean="0"/>
              <a:t>: Blog Early, Blog Often (2005)</a:t>
            </a:r>
          </a:p>
          <a:p>
            <a:r>
              <a:rPr lang="en-US" sz="2400" dirty="0" err="1" smtClean="0"/>
              <a:t>Reddit</a:t>
            </a:r>
            <a:r>
              <a:rPr lang="en-US" sz="2400" dirty="0" smtClean="0"/>
              <a:t> (2005)</a:t>
            </a:r>
          </a:p>
          <a:p>
            <a:r>
              <a:rPr lang="en-US" sz="2400" dirty="0" smtClean="0"/>
              <a:t>YouTube (2005)</a:t>
            </a:r>
          </a:p>
          <a:p>
            <a:r>
              <a:rPr lang="en-US" sz="2400" dirty="0" smtClean="0"/>
              <a:t>Twitter (2006)</a:t>
            </a:r>
          </a:p>
          <a:p>
            <a:r>
              <a:rPr lang="en-US" sz="2400" dirty="0" err="1" smtClean="0"/>
              <a:t>Tumblr</a:t>
            </a:r>
            <a:r>
              <a:rPr lang="en-US" sz="2400" dirty="0" smtClean="0"/>
              <a:t> (2007)</a:t>
            </a:r>
          </a:p>
          <a:p>
            <a:r>
              <a:rPr lang="en-US" sz="2400" dirty="0" err="1" smtClean="0"/>
              <a:t>Pinterest</a:t>
            </a:r>
            <a:r>
              <a:rPr lang="en-US" sz="2400" dirty="0" smtClean="0"/>
              <a:t> (2010)</a:t>
            </a:r>
          </a:p>
          <a:p>
            <a:r>
              <a:rPr lang="en-US" sz="2400" dirty="0" smtClean="0"/>
              <a:t>Google + (2011)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 Media’s Most Common Today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Facebook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Twitter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LinkedIn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Pinterest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Google Plus+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Tumblr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Instagram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Flickr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1"/>
            <a:ext cx="9353006" cy="757646"/>
          </a:xfrm>
        </p:spPr>
        <p:txBody>
          <a:bodyPr/>
          <a:lstStyle/>
          <a:p>
            <a:r>
              <a:rPr lang="en-US" dirty="0" smtClean="0"/>
              <a:t>Social Media Among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" y="901337"/>
            <a:ext cx="4480560" cy="4351337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 smtClean="0"/>
              <a:t>Twitter</a:t>
            </a:r>
          </a:p>
          <a:p>
            <a:pPr marL="457200" indent="-457200"/>
            <a:r>
              <a:rPr lang="en-US" dirty="0" err="1" smtClean="0"/>
              <a:t>Instagram</a:t>
            </a:r>
            <a:endParaRPr lang="en-US" dirty="0" smtClean="0"/>
          </a:p>
          <a:p>
            <a:pPr marL="457200" indent="-457200"/>
            <a:r>
              <a:rPr lang="en-US" dirty="0" err="1" smtClean="0"/>
              <a:t>Facebook</a:t>
            </a:r>
            <a:endParaRPr lang="en-US" dirty="0" smtClean="0"/>
          </a:p>
          <a:p>
            <a:pPr marL="457200" indent="-457200"/>
            <a:r>
              <a:rPr lang="en-US" dirty="0" err="1" smtClean="0"/>
              <a:t>Pinterest</a:t>
            </a:r>
            <a:endParaRPr lang="en-US" dirty="0" smtClean="0"/>
          </a:p>
          <a:p>
            <a:pPr marL="457200" indent="-457200"/>
            <a:r>
              <a:rPr lang="en-US" dirty="0" err="1" smtClean="0"/>
              <a:t>Reddit</a:t>
            </a:r>
            <a:endParaRPr lang="en-US" dirty="0" smtClean="0"/>
          </a:p>
          <a:p>
            <a:pPr marL="457200" indent="-457200"/>
            <a:r>
              <a:rPr lang="en-US" dirty="0" err="1" smtClean="0"/>
              <a:t>Snapchat</a:t>
            </a:r>
            <a:endParaRPr lang="en-US" dirty="0" smtClean="0"/>
          </a:p>
          <a:p>
            <a:pPr marL="457200" indent="-457200"/>
            <a:r>
              <a:rPr lang="en-US" dirty="0" err="1" smtClean="0"/>
              <a:t>Tumblr</a:t>
            </a:r>
            <a:endParaRPr lang="en-US" dirty="0" smtClean="0"/>
          </a:p>
          <a:p>
            <a:pPr marL="457200" indent="-457200"/>
            <a:r>
              <a:rPr lang="en-US" dirty="0" err="1" smtClean="0"/>
              <a:t>Kik</a:t>
            </a:r>
            <a:endParaRPr lang="en-US" dirty="0" smtClean="0"/>
          </a:p>
          <a:p>
            <a:pPr marL="457200" indent="-457200"/>
            <a:r>
              <a:rPr lang="en-US" dirty="0" smtClean="0"/>
              <a:t>Vine</a:t>
            </a:r>
          </a:p>
          <a:p>
            <a:pPr marL="457200" indent="-457200"/>
            <a:r>
              <a:rPr lang="en-US" dirty="0" err="1" smtClean="0"/>
              <a:t>Pheed</a:t>
            </a:r>
            <a:endParaRPr lang="en-US" dirty="0"/>
          </a:p>
        </p:txBody>
      </p:sp>
      <p:pic>
        <p:nvPicPr>
          <p:cNvPr id="7" name="Content Placeholder 4" descr="Tee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8566" y="757645"/>
            <a:ext cx="9206534" cy="5799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1747</TotalTime>
  <Words>2127</Words>
  <Application>Microsoft Office PowerPoint</Application>
  <PresentationFormat>Custom</PresentationFormat>
  <Paragraphs>501</Paragraphs>
  <Slides>61</Slides>
  <Notes>6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View</vt:lpstr>
      <vt:lpstr>Social Media &amp; Marketing</vt:lpstr>
      <vt:lpstr>Warmup</vt:lpstr>
      <vt:lpstr>Social Media </vt:lpstr>
      <vt:lpstr>Social Media</vt:lpstr>
      <vt:lpstr>Social Media History</vt:lpstr>
      <vt:lpstr>Social Media Starters</vt:lpstr>
      <vt:lpstr>Social Media Timeline</vt:lpstr>
      <vt:lpstr>Social Media’s Most Common Today</vt:lpstr>
      <vt:lpstr>Social Media Among Teens</vt:lpstr>
      <vt:lpstr>Social Media Marketing</vt:lpstr>
      <vt:lpstr>Why Social Media Advertising?</vt:lpstr>
      <vt:lpstr>Social Media &amp; Marketing Trends</vt:lpstr>
      <vt:lpstr>Fortune 500 Corporate Use</vt:lpstr>
      <vt:lpstr>Slide 14</vt:lpstr>
      <vt:lpstr>Social Media Marketing Key Terms</vt:lpstr>
      <vt:lpstr>Social Media Effectiveness</vt:lpstr>
      <vt:lpstr>Websites that Track Brand Success</vt:lpstr>
      <vt:lpstr>Example: #ardreykell</vt:lpstr>
      <vt:lpstr>Example:  KeyHole</vt:lpstr>
      <vt:lpstr>Slide 20</vt:lpstr>
      <vt:lpstr>Comparing Social Media Giants</vt:lpstr>
      <vt:lpstr>Comparing Social Media Outlets</vt:lpstr>
      <vt:lpstr>Slide 23</vt:lpstr>
      <vt:lpstr>Facebook &amp; Instagram </vt:lpstr>
      <vt:lpstr>Facebook Video Ads</vt:lpstr>
      <vt:lpstr>Facebook:  News Feed Ads</vt:lpstr>
      <vt:lpstr>Facebook uses Instagram</vt:lpstr>
      <vt:lpstr>Instagram Video</vt:lpstr>
      <vt:lpstr>Instagram Videos</vt:lpstr>
      <vt:lpstr>Instagram Example</vt:lpstr>
      <vt:lpstr>Instagram: Michael Kors</vt:lpstr>
      <vt:lpstr>Ad versus Non-Ad</vt:lpstr>
      <vt:lpstr>Instagram Ad Requirements</vt:lpstr>
      <vt:lpstr>Instagram Ad Examples</vt:lpstr>
      <vt:lpstr>Twitter &amp; Vine</vt:lpstr>
      <vt:lpstr>Twitter Facts</vt:lpstr>
      <vt:lpstr>Twitter &amp; Businesses</vt:lpstr>
      <vt:lpstr>Vine </vt:lpstr>
      <vt:lpstr>Twitter / Vine = Free Advertising</vt:lpstr>
      <vt:lpstr>Tide &amp; Vine: During Super Bowl</vt:lpstr>
      <vt:lpstr>Honda &amp; Vine Example</vt:lpstr>
      <vt:lpstr>Top 15 Companies on Vine: www.mashable.com/2013/09/06/vine-brands/   </vt:lpstr>
      <vt:lpstr>Vine Examples http://www.fastcompany.com/3019652/dialed/6-of-the-most-creative-clever-uses-of-vine-in-marketing</vt:lpstr>
      <vt:lpstr>The Hashtag</vt:lpstr>
      <vt:lpstr>Vine &amp; Instagram Contests</vt:lpstr>
      <vt:lpstr>What’s Next</vt:lpstr>
      <vt:lpstr>Social Media: Mobile Video Advertising</vt:lpstr>
      <vt:lpstr>Pizza Hut  uses  OkCupid:   Win free pizza  forever  Tweet Pizza Hut an Instagram or Vine Tagged:  #CommitToGreatness  by Feb. 21 with creative marriage proposals  </vt:lpstr>
      <vt:lpstr>Companies &amp; Social Media</vt:lpstr>
      <vt:lpstr>Next in Social Media</vt:lpstr>
      <vt:lpstr>Next in Social Media</vt:lpstr>
      <vt:lpstr>Assignment</vt:lpstr>
      <vt:lpstr>Slide 53</vt:lpstr>
      <vt:lpstr>Slide 54</vt:lpstr>
      <vt:lpstr>Slide 55</vt:lpstr>
      <vt:lpstr>Twitter Videos</vt:lpstr>
      <vt:lpstr>Social Media &amp; Marketing</vt:lpstr>
      <vt:lpstr>Nielson Television</vt:lpstr>
      <vt:lpstr>Agenda</vt:lpstr>
      <vt:lpstr>Top Social Media Companies</vt:lpstr>
      <vt:lpstr>Social Media 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Awareness</dc:title>
  <dc:creator>Melissa Shaffer</dc:creator>
  <cp:lastModifiedBy>josephd.robinson</cp:lastModifiedBy>
  <cp:revision>133</cp:revision>
  <dcterms:created xsi:type="dcterms:W3CDTF">2013-11-11T20:33:53Z</dcterms:created>
  <dcterms:modified xsi:type="dcterms:W3CDTF">2014-04-21T20:37:04Z</dcterms:modified>
</cp:coreProperties>
</file>