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88" r:id="rId4"/>
    <p:sldId id="289" r:id="rId5"/>
    <p:sldId id="290" r:id="rId6"/>
    <p:sldId id="259" r:id="rId7"/>
    <p:sldId id="284" r:id="rId8"/>
    <p:sldId id="291" r:id="rId9"/>
    <p:sldId id="293" r:id="rId10"/>
    <p:sldId id="292" r:id="rId11"/>
    <p:sldId id="296" r:id="rId12"/>
    <p:sldId id="295" r:id="rId13"/>
    <p:sldId id="294" r:id="rId14"/>
    <p:sldId id="299" r:id="rId15"/>
    <p:sldId id="300" r:id="rId16"/>
    <p:sldId id="301" r:id="rId17"/>
    <p:sldId id="297" r:id="rId18"/>
    <p:sldId id="330" r:id="rId19"/>
    <p:sldId id="30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836C2-79ED-4F56-986B-3DCEF9B2F57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http://smallbusiness.chron.com/much-television-advertising-really-cost-58718.html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F1AD1-71C2-46DD-85C8-91BBD6BE2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8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pPr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C25552D-4F4B-4094-A110-46E6D2718B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42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44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72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51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5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2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17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7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03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32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41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23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C25552D-4F4B-4094-A110-46E6D2718B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2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48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hyperlink" Target="http://images.google.com/imgres?imgurl=http://artfiles.art.com/5/p/LRG/28/2889/7X2PD00Z/richard-nowitz-a-chinese-billboard-advertising-coca-cola.jpg&amp;imgrefurl=http://www.adagemagazine.info/billboard-advertise.htm&amp;usg=__on3Ok2Y5ldAc6Uz6k-mXFIsBkGM=&amp;h=300&amp;w=400&amp;sz=52&amp;hl=en&amp;start=9&amp;um=1&amp;itbs=1&amp;tbnid=-hmWcge6cz4Z7M:&amp;tbnh=93&amp;tbnw=124&amp;prev=/images?q=ads+on+billboard&amp;um=1&amp;hl=en&amp;sa=N&amp;tbs=isch: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4.01: </a:t>
            </a:r>
          </a:p>
          <a:p>
            <a:r>
              <a:rPr lang="en-US" sz="2400" dirty="0" smtClean="0"/>
              <a:t>Acquire </a:t>
            </a:r>
            <a:r>
              <a:rPr lang="en-US" sz="2400" dirty="0"/>
              <a:t>a foundational knowledge of promotion </a:t>
            </a:r>
            <a:endParaRPr lang="en-US" sz="2400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understand its nature </a:t>
            </a:r>
            <a:r>
              <a:rPr lang="en-US" sz="2400" dirty="0" smtClean="0"/>
              <a:t>&amp; scope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45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 &amp; Flyer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99" y="2011363"/>
            <a:ext cx="3420189" cy="4206875"/>
          </a:xfrm>
        </p:spPr>
      </p:pic>
      <p:pic>
        <p:nvPicPr>
          <p:cNvPr id="2050" name="Picture 2" descr="http://www.solvnit.com/images/portfolio/flyer/CleaningCompanyFlyerPost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79" y="2011363"/>
            <a:ext cx="2987080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Marketing: Coupon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15" y="2011363"/>
            <a:ext cx="8763983" cy="4206875"/>
          </a:xfrm>
        </p:spPr>
      </p:pic>
    </p:spTree>
    <p:extLst>
      <p:ext uri="{BB962C8B-B14F-4D97-AF65-F5344CB8AC3E}">
        <p14:creationId xmlns:p14="http://schemas.microsoft.com/office/powerpoint/2010/main" val="33561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Marketing 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75" y="2011363"/>
            <a:ext cx="5783862" cy="4206875"/>
          </a:xfrm>
        </p:spPr>
      </p:pic>
    </p:spTree>
    <p:extLst>
      <p:ext uri="{BB962C8B-B14F-4D97-AF65-F5344CB8AC3E}">
        <p14:creationId xmlns:p14="http://schemas.microsoft.com/office/powerpoint/2010/main" val="28945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Promotional Mix:  Public Relations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33400" indent="-533400"/>
            <a:r>
              <a:rPr lang="en-US" sz="2400" b="1" u="sng" dirty="0">
                <a:solidFill>
                  <a:srgbClr val="FFFF00"/>
                </a:solidFill>
              </a:rPr>
              <a:t>Public Relations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(PR) activities enable an organization to influence a target audience.</a:t>
            </a:r>
          </a:p>
          <a:p>
            <a:pPr marL="914400" lvl="1" indent="-457200"/>
            <a:r>
              <a:rPr lang="en-US" dirty="0"/>
              <a:t>News Releases</a:t>
            </a:r>
          </a:p>
          <a:p>
            <a:pPr marL="914400" lvl="1" indent="-457200"/>
            <a:endParaRPr lang="en-US" b="1" u="sng" dirty="0">
              <a:solidFill>
                <a:srgbClr val="00FF00"/>
              </a:solidFill>
            </a:endParaRPr>
          </a:p>
          <a:p>
            <a:pPr marL="914400" lvl="1" indent="-457200"/>
            <a:r>
              <a:rPr lang="en-US" b="1" u="sng" dirty="0">
                <a:solidFill>
                  <a:srgbClr val="FFFF00"/>
                </a:solidFill>
              </a:rPr>
              <a:t>Publicity: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Bringing information to the public </a:t>
            </a:r>
          </a:p>
          <a:p>
            <a:pPr marL="533400" indent="-533400"/>
            <a:endParaRPr lang="en-US" sz="2400" dirty="0"/>
          </a:p>
          <a:p>
            <a:pPr marL="533400" indent="-533400"/>
            <a:r>
              <a:rPr lang="en-US" sz="2400" dirty="0"/>
              <a:t>Main purpose is to develop a positive perception</a:t>
            </a:r>
          </a:p>
          <a:p>
            <a:pPr marL="533400" indent="-533400"/>
            <a:endParaRPr lang="en-US" sz="2400" dirty="0"/>
          </a:p>
          <a:p>
            <a:pPr marL="533400" indent="-533400"/>
            <a:r>
              <a:rPr lang="en-US" sz="2400" dirty="0"/>
              <a:t>Negative publicity can severely damage a company</a:t>
            </a:r>
          </a:p>
          <a:p>
            <a:pPr marL="914400" lvl="1" indent="-457200"/>
            <a:r>
              <a:rPr lang="en-US" dirty="0">
                <a:solidFill>
                  <a:srgbClr val="FFFF00"/>
                </a:solidFill>
              </a:rPr>
              <a:t>Example of Bad Publicity: </a:t>
            </a:r>
          </a:p>
          <a:p>
            <a:pPr marL="1295400" lvl="2" indent="-381000"/>
            <a:r>
              <a:rPr lang="en-US" b="1" dirty="0">
                <a:solidFill>
                  <a:srgbClr val="FFFF00"/>
                </a:solidFill>
              </a:rPr>
              <a:t>Firestone tire </a:t>
            </a:r>
            <a:r>
              <a:rPr lang="en-US" dirty="0"/>
              <a:t>– Ford trucks rolling over</a:t>
            </a:r>
          </a:p>
          <a:p>
            <a:pPr marL="1295400" lvl="2" indent="-381000"/>
            <a:r>
              <a:rPr lang="en-US" b="1" dirty="0">
                <a:solidFill>
                  <a:srgbClr val="FFFF00"/>
                </a:solidFill>
              </a:rPr>
              <a:t>I-Phones</a:t>
            </a:r>
            <a:r>
              <a:rPr lang="en-US" dirty="0"/>
              <a:t> – Incredibly large phone bills, poor service</a:t>
            </a:r>
          </a:p>
          <a:p>
            <a:pPr marL="1295400" lvl="2" indent="-381000"/>
            <a:r>
              <a:rPr lang="en-US" b="1" dirty="0">
                <a:solidFill>
                  <a:srgbClr val="FFFF00"/>
                </a:solidFill>
              </a:rPr>
              <a:t>Toyota </a:t>
            </a:r>
            <a:r>
              <a:rPr lang="en-US" dirty="0"/>
              <a:t>– Brakes that  don’t work</a:t>
            </a:r>
          </a:p>
        </p:txBody>
      </p:sp>
    </p:spTree>
    <p:extLst>
      <p:ext uri="{BB962C8B-B14F-4D97-AF65-F5344CB8AC3E}">
        <p14:creationId xmlns:p14="http://schemas.microsoft.com/office/powerpoint/2010/main" val="21795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Relations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Favorable news release</a:t>
            </a:r>
          </a:p>
          <a:p>
            <a:pPr lvl="0"/>
            <a:r>
              <a:rPr lang="en-US" dirty="0"/>
              <a:t>Appearance on a TV talk show</a:t>
            </a:r>
          </a:p>
          <a:p>
            <a:pPr lvl="0"/>
            <a:r>
              <a:rPr lang="en-US" dirty="0"/>
              <a:t>Feature article</a:t>
            </a:r>
          </a:p>
          <a:p>
            <a:pPr lvl="0"/>
            <a:r>
              <a:rPr lang="en-US" dirty="0"/>
              <a:t>Press conference</a:t>
            </a:r>
          </a:p>
          <a:p>
            <a:pPr lvl="0"/>
            <a:r>
              <a:rPr lang="en-US" dirty="0"/>
              <a:t>Internet newsgroup, bulletin board, or web site</a:t>
            </a:r>
          </a:p>
          <a:p>
            <a:pPr lvl="0"/>
            <a:r>
              <a:rPr lang="en-US" dirty="0"/>
              <a:t>Mention of charitable activities in print or broadcast media</a:t>
            </a:r>
          </a:p>
          <a:p>
            <a:endParaRPr lang="en-US" dirty="0"/>
          </a:p>
        </p:txBody>
      </p:sp>
      <p:pic>
        <p:nvPicPr>
          <p:cNvPr id="4" name="Picture 2" descr="https://encrypted-tbn2.gstatic.com/images?q=tbn:ANd9GcSNVXwbXy84r8897coWTSbjfvFBiKRiFx6tu80tNzyF8mzH1i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8755" y="2774372"/>
            <a:ext cx="2514600" cy="1819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18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Promotional Mix: Review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FF00"/>
                </a:solidFill>
              </a:rPr>
              <a:t>Promotional Mix: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 combination of strategies and a cost-effective allocation of resources </a:t>
            </a:r>
          </a:p>
          <a:p>
            <a:r>
              <a:rPr lang="en-US" dirty="0"/>
              <a:t>Most companies use several different approaches </a:t>
            </a:r>
          </a:p>
          <a:p>
            <a:r>
              <a:rPr lang="en-US" dirty="0"/>
              <a:t>Strategies used should compliment each other</a:t>
            </a:r>
          </a:p>
          <a:p>
            <a:pPr algn="ctr">
              <a:buFontTx/>
              <a:buNone/>
            </a:pPr>
            <a:r>
              <a:rPr lang="en-US" b="1" i="1" dirty="0" smtClean="0"/>
              <a:t>National </a:t>
            </a:r>
            <a:r>
              <a:rPr lang="en-US" b="1" i="1" dirty="0"/>
              <a:t>Advertising v. Local </a:t>
            </a:r>
            <a:r>
              <a:rPr lang="en-US" b="1" i="1" dirty="0" smtClean="0"/>
              <a:t>promotions</a:t>
            </a:r>
          </a:p>
          <a:p>
            <a:pPr algn="ctr">
              <a:buFontTx/>
              <a:buNone/>
            </a:pPr>
            <a:r>
              <a:rPr lang="en-US" b="1" i="1" dirty="0" smtClean="0"/>
              <a:t>Mass v. Targeted Promotions</a:t>
            </a:r>
            <a:endParaRPr lang="en-US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Promotional Mix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u="sng" dirty="0">
                <a:solidFill>
                  <a:srgbClr val="FFFF00"/>
                </a:solidFill>
              </a:rPr>
              <a:t>Sales Promotion: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Represents all marketing activities used to promote sales outside of personal selling, advertising, and PR.</a:t>
            </a:r>
          </a:p>
          <a:p>
            <a:pPr lvl="1"/>
            <a:r>
              <a:rPr lang="en-US" sz="3000" dirty="0"/>
              <a:t>Increase sales</a:t>
            </a:r>
          </a:p>
          <a:p>
            <a:pPr lvl="1"/>
            <a:r>
              <a:rPr lang="en-US" sz="3000" dirty="0"/>
              <a:t>Acquire customers</a:t>
            </a:r>
          </a:p>
          <a:p>
            <a:pPr lvl="1"/>
            <a:r>
              <a:rPr lang="en-US" sz="3000" dirty="0"/>
              <a:t>Create a positive business or corporate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Promotions v.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Advertising </a:t>
            </a:r>
            <a:r>
              <a:rPr lang="en-US" sz="2600" dirty="0"/>
              <a:t>positions a product or </a:t>
            </a:r>
            <a:r>
              <a:rPr lang="en-US" sz="2600" dirty="0" smtClean="0"/>
              <a:t>service so that it looks better to a consumer compared to its competition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FFFF00"/>
                </a:solidFill>
              </a:rPr>
              <a:t>Sales Promotions </a:t>
            </a:r>
            <a:r>
              <a:rPr lang="en-US" sz="2600" dirty="0"/>
              <a:t>include a variety of strategies designed to </a:t>
            </a:r>
            <a:r>
              <a:rPr lang="en-US" sz="2600" dirty="0" smtClean="0"/>
              <a:t>offer </a:t>
            </a:r>
            <a:r>
              <a:rPr lang="en-US" sz="2600" dirty="0"/>
              <a:t>purchasers an extra incentive to buy</a:t>
            </a:r>
            <a:r>
              <a:rPr lang="en-US" sz="2600" dirty="0" smtClean="0"/>
              <a:t>.</a:t>
            </a:r>
          </a:p>
          <a:p>
            <a:endParaRPr lang="en-US" sz="2600" dirty="0"/>
          </a:p>
          <a:p>
            <a:r>
              <a:rPr lang="en-US" sz="2600" b="1" dirty="0" smtClean="0">
                <a:solidFill>
                  <a:srgbClr val="FFFF00"/>
                </a:solidFill>
              </a:rPr>
              <a:t>Why use sales promotions?</a:t>
            </a:r>
          </a:p>
          <a:p>
            <a:pPr lvl="1"/>
            <a:r>
              <a:rPr lang="en-US" sz="2600" dirty="0" smtClean="0"/>
              <a:t>To </a:t>
            </a:r>
            <a:r>
              <a:rPr lang="en-US" sz="2600" dirty="0"/>
              <a:t>increase sales in a short time.</a:t>
            </a:r>
          </a:p>
          <a:p>
            <a:pPr lvl="1"/>
            <a:r>
              <a:rPr lang="en-US" sz="2600" dirty="0" smtClean="0"/>
              <a:t>To </a:t>
            </a:r>
            <a:r>
              <a:rPr lang="en-US" sz="2600" dirty="0"/>
              <a:t>introduce a new product on the market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086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Promotions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idx="1"/>
          </p:nvPr>
        </p:nvSpPr>
        <p:spPr>
          <a:xfrm>
            <a:off x="589856" y="1959726"/>
            <a:ext cx="9784080" cy="4206240"/>
          </a:xfrm>
        </p:spPr>
        <p:txBody>
          <a:bodyPr/>
          <a:lstStyle/>
          <a:p>
            <a:pPr marL="609600" indent="-609600"/>
            <a:r>
              <a:rPr lang="en-US" sz="2600" b="1" u="sng" dirty="0">
                <a:solidFill>
                  <a:srgbClr val="00FF00"/>
                </a:solidFill>
              </a:rPr>
              <a:t>Sales promotions</a:t>
            </a:r>
            <a:r>
              <a:rPr lang="en-US" sz="2600" dirty="0"/>
              <a:t> are Incentives that encourage  customers to buy products or services</a:t>
            </a:r>
          </a:p>
          <a:p>
            <a:pPr marL="838200" lvl="1" indent="-609600"/>
            <a:r>
              <a:rPr lang="en-US" sz="2400" b="1" dirty="0" smtClean="0">
                <a:solidFill>
                  <a:srgbClr val="FFFF00"/>
                </a:solidFill>
              </a:rPr>
              <a:t>Broken down into Trade Promotions &amp; Consumer Promotions</a:t>
            </a:r>
            <a:endParaRPr lang="en-US" sz="2400" b="1" dirty="0">
              <a:solidFill>
                <a:srgbClr val="FFFF00"/>
              </a:solidFill>
            </a:endParaRPr>
          </a:p>
          <a:p>
            <a:pPr marL="609600" indent="-609600"/>
            <a:endParaRPr lang="en-US" sz="2600" b="1" u="sng" dirty="0" smtClean="0">
              <a:solidFill>
                <a:srgbClr val="00FF00"/>
              </a:solidFill>
            </a:endParaRPr>
          </a:p>
          <a:p>
            <a:pPr marL="609600" indent="-609600"/>
            <a:r>
              <a:rPr lang="en-US" sz="2600" b="1" u="sng" dirty="0" smtClean="0">
                <a:solidFill>
                  <a:srgbClr val="00FF00"/>
                </a:solidFill>
              </a:rPr>
              <a:t>Trade </a:t>
            </a:r>
            <a:r>
              <a:rPr lang="en-US" sz="2600" b="1" u="sng" dirty="0">
                <a:solidFill>
                  <a:srgbClr val="00FF00"/>
                </a:solidFill>
              </a:rPr>
              <a:t>promotions</a:t>
            </a:r>
            <a:r>
              <a:rPr lang="en-US" sz="2600" dirty="0"/>
              <a:t> are sales promotion activities designed to get support for a product from a manufacturer, wholesaler, &amp; retailer.</a:t>
            </a:r>
          </a:p>
          <a:p>
            <a:pPr marL="990600" lvl="1" indent="-533400"/>
            <a:endParaRPr lang="en-US" sz="2200" dirty="0"/>
          </a:p>
          <a:p>
            <a:pPr marL="990600" lvl="1" indent="-533400"/>
            <a:r>
              <a:rPr lang="en-US" sz="2400" dirty="0"/>
              <a:t>Trade promotions focus on businesses selling to other businesses</a:t>
            </a:r>
          </a:p>
          <a:p>
            <a:pPr marL="990600" lvl="1" indent="-533400"/>
            <a:r>
              <a:rPr lang="en-US" sz="2200" dirty="0" smtClean="0"/>
              <a:t>A </a:t>
            </a:r>
            <a:r>
              <a:rPr lang="en-US" sz="2200" dirty="0"/>
              <a:t>lot of money is spent on promoting your product to other businesses versus the actually consumer</a:t>
            </a:r>
          </a:p>
          <a:p>
            <a:pPr marL="609600" indent="-609600"/>
            <a:endParaRPr lang="en-US" sz="2600" dirty="0"/>
          </a:p>
          <a:p>
            <a:pPr marL="609600" indent="-609600"/>
            <a:endParaRPr lang="en-US" sz="2600" dirty="0"/>
          </a:p>
          <a:p>
            <a:pPr marL="609600" indent="-609600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961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996250"/>
            <a:ext cx="9646227" cy="1309255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 smtClean="0"/>
              <a:t>4.01</a:t>
            </a:r>
          </a:p>
          <a:p>
            <a:r>
              <a:rPr lang="en-US" b="1" dirty="0"/>
              <a:t>Acquire a foundational knowledge of promotion to understand its nature and scope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Objective C	: Explain the types of promotion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4.01 Part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What is the intent of Public Relations for a company</a:t>
            </a:r>
            <a:r>
              <a:rPr lang="en-US" b="1" dirty="0" smtClean="0">
                <a:solidFill>
                  <a:srgbClr val="FFFF00"/>
                </a:solidFill>
              </a:rPr>
              <a:t>?</a:t>
            </a:r>
          </a:p>
          <a:p>
            <a:r>
              <a:rPr lang="en-US" dirty="0"/>
              <a:t>Provide a service for the company by giving the public and the media a better understanding of how the company works</a:t>
            </a:r>
          </a:p>
          <a:p>
            <a:endParaRPr lang="en-US" dirty="0" smtClean="0"/>
          </a:p>
          <a:p>
            <a:r>
              <a:rPr lang="en-US" dirty="0"/>
              <a:t>Designed to put a positive spin on company </a:t>
            </a:r>
            <a:r>
              <a:rPr lang="en-US" dirty="0" smtClean="0"/>
              <a:t>actions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FF00"/>
                </a:solidFill>
              </a:rPr>
              <a:t>What did you think of the guest speaker?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9410" t="6096" r="21903" b="50777"/>
          <a:stretch/>
        </p:blipFill>
        <p:spPr>
          <a:xfrm>
            <a:off x="7065818" y="2145218"/>
            <a:ext cx="4062846" cy="43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9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Monday’s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Define </a:t>
            </a:r>
            <a:r>
              <a:rPr lang="en-US" dirty="0"/>
              <a:t>the following terms: promotional mix, advertising, personal selling, publicity and sales promotion.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Identify </a:t>
            </a:r>
            <a:r>
              <a:rPr lang="en-US" dirty="0"/>
              <a:t>the elements of the promotional mix.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Categorize </a:t>
            </a:r>
            <a:r>
              <a:rPr lang="en-US" dirty="0"/>
              <a:t>examples of promotions according to the elements of the promotional mix.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Describe </a:t>
            </a:r>
            <a:r>
              <a:rPr lang="en-US" dirty="0"/>
              <a:t>the importance of the promotional mix.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Identify </a:t>
            </a:r>
            <a:r>
              <a:rPr lang="en-US" dirty="0"/>
              <a:t>factors affecting the promotional mix.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Describe </a:t>
            </a:r>
            <a:r>
              <a:rPr lang="en-US" dirty="0"/>
              <a:t>how the product being sold affects the promotional mix.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Explain </a:t>
            </a:r>
            <a:r>
              <a:rPr lang="en-US" dirty="0"/>
              <a:t>how the product's market affects the promotional mix.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Discuss </a:t>
            </a:r>
            <a:r>
              <a:rPr lang="en-US" dirty="0"/>
              <a:t>how the distribution system affects the promotional mix.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Explain </a:t>
            </a:r>
            <a:r>
              <a:rPr lang="en-US" dirty="0"/>
              <a:t>how the product's company affects the promotional mix.</a:t>
            </a:r>
          </a:p>
        </p:txBody>
      </p:sp>
    </p:spTree>
    <p:extLst>
      <p:ext uri="{BB962C8B-B14F-4D97-AF65-F5344CB8AC3E}">
        <p14:creationId xmlns:p14="http://schemas.microsoft.com/office/powerpoint/2010/main" val="14531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Promotional Mix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Promotional Mix:  </a:t>
            </a:r>
          </a:p>
          <a:p>
            <a:pPr lvl="1"/>
            <a:r>
              <a:rPr lang="en-US" sz="2400" dirty="0"/>
              <a:t>Personal selling</a:t>
            </a:r>
          </a:p>
          <a:p>
            <a:pPr lvl="1"/>
            <a:r>
              <a:rPr lang="en-US" sz="2400" dirty="0" smtClean="0"/>
              <a:t>Advertising</a:t>
            </a:r>
          </a:p>
          <a:p>
            <a:pPr lvl="1"/>
            <a:r>
              <a:rPr lang="en-US" sz="2400" dirty="0" smtClean="0"/>
              <a:t>Direct Marketing</a:t>
            </a:r>
          </a:p>
          <a:p>
            <a:pPr lvl="1"/>
            <a:r>
              <a:rPr lang="en-US" sz="2400" dirty="0" smtClean="0"/>
              <a:t>Publicity</a:t>
            </a:r>
          </a:p>
          <a:p>
            <a:pPr lvl="1"/>
            <a:r>
              <a:rPr lang="en-US" sz="2400" dirty="0" smtClean="0"/>
              <a:t>Sales promotion</a:t>
            </a:r>
          </a:p>
          <a:p>
            <a:pPr lvl="1"/>
            <a:endParaRPr lang="en-US" dirty="0"/>
          </a:p>
          <a:p>
            <a:pPr lvl="1"/>
            <a:r>
              <a:rPr lang="en-US" sz="2200" b="1" dirty="0" smtClean="0"/>
              <a:t>Designed to increase </a:t>
            </a:r>
            <a:r>
              <a:rPr lang="en-US" sz="2200" b="1" dirty="0"/>
              <a:t>brand recognition, raises product awareness, and communicates product benefits.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Promotional Mix: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600" b="1" u="sng" dirty="0">
                <a:solidFill>
                  <a:srgbClr val="FFFF00"/>
                </a:solidFill>
              </a:rPr>
              <a:t>Personal Selling: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/>
              <a:t>Requires direct personal contact with the customer.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Very costly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Takes place after other promotional activities occur</a:t>
            </a:r>
          </a:p>
          <a:p>
            <a:endParaRPr lang="en-US" u="sng" dirty="0" smtClean="0"/>
          </a:p>
          <a:p>
            <a:pPr>
              <a:lnSpc>
                <a:spcPct val="80000"/>
              </a:lnSpc>
            </a:pPr>
            <a:r>
              <a:rPr lang="en-US" sz="2600" b="1" u="sng" dirty="0" smtClean="0">
                <a:solidFill>
                  <a:srgbClr val="FFFF00"/>
                </a:solidFill>
              </a:rPr>
              <a:t>Advertising</a:t>
            </a:r>
            <a:r>
              <a:rPr lang="en-US" sz="2600" dirty="0" smtClean="0"/>
              <a:t> </a:t>
            </a:r>
            <a:r>
              <a:rPr lang="en-US" sz="2600" dirty="0"/>
              <a:t>– </a:t>
            </a:r>
            <a:r>
              <a:rPr lang="en-US" sz="2600" dirty="0" smtClean="0"/>
              <a:t>Form of </a:t>
            </a:r>
            <a:r>
              <a:rPr lang="en-US" sz="2400" dirty="0" err="1" smtClean="0"/>
              <a:t>Nonpersonal</a:t>
            </a:r>
            <a:r>
              <a:rPr lang="en-US" sz="2400" dirty="0" smtClean="0"/>
              <a:t> </a:t>
            </a:r>
            <a:r>
              <a:rPr lang="en-US" sz="2400" dirty="0"/>
              <a:t>promotion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Magazines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Newspapers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Television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Website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Buses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Product Placement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sz="2400" dirty="0"/>
              <a:t>Engages in one-way </a:t>
            </a:r>
            <a:r>
              <a:rPr lang="en-US" sz="2400" dirty="0" smtClean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4107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richard-nowitz-a-chinese-billboard-advertising-coca-col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8" y="290945"/>
            <a:ext cx="3352117" cy="2161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7" descr="31_38_garbagecanads_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09" y="2826326"/>
            <a:ext cx="2504209" cy="35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5" name="Picture 9" descr="interestingbusads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4" y="400048"/>
            <a:ext cx="4152985" cy="2275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0" y="2826326"/>
            <a:ext cx="2777046" cy="36978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685" y="2946451"/>
            <a:ext cx="4527777" cy="3457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3755" y="909935"/>
            <a:ext cx="4071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 Examples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6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64" y="221830"/>
            <a:ext cx="9784080" cy="1508760"/>
          </a:xfrm>
        </p:spPr>
        <p:txBody>
          <a:bodyPr/>
          <a:lstStyle/>
          <a:p>
            <a:r>
              <a:rPr lang="en-US" dirty="0" smtClean="0"/>
              <a:t>Promotional Mix: Direct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86547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u="sng" dirty="0">
                <a:solidFill>
                  <a:srgbClr val="FFFF00"/>
                </a:solidFill>
              </a:rPr>
              <a:t>Direct Marketing:</a:t>
            </a:r>
            <a:r>
              <a:rPr lang="en-US" sz="3000" b="1" dirty="0">
                <a:solidFill>
                  <a:srgbClr val="FFFF00"/>
                </a:solidFill>
              </a:rPr>
              <a:t> </a:t>
            </a:r>
            <a:r>
              <a:rPr lang="en-US" sz="3000" dirty="0"/>
              <a:t>A type of advertising directed to a targeted group of prospects and customers rather than to a mass audience.</a:t>
            </a:r>
          </a:p>
          <a:p>
            <a:pPr lvl="1"/>
            <a:r>
              <a:rPr lang="en-US" sz="2400" dirty="0" smtClean="0"/>
              <a:t>In general physical marketing materials are used (except email lists)</a:t>
            </a:r>
          </a:p>
          <a:p>
            <a:pPr lvl="1"/>
            <a:r>
              <a:rPr lang="en-US" sz="2400" dirty="0" smtClean="0"/>
              <a:t>Printed </a:t>
            </a:r>
            <a:r>
              <a:rPr lang="en-US" sz="2400" dirty="0"/>
              <a:t>or Direct </a:t>
            </a:r>
            <a:r>
              <a:rPr lang="en-US" sz="2400" dirty="0" smtClean="0"/>
              <a:t>Mail</a:t>
            </a:r>
            <a:endParaRPr lang="en-US" sz="2400" dirty="0"/>
          </a:p>
          <a:p>
            <a:pPr lvl="1"/>
            <a:r>
              <a:rPr lang="en-US" sz="2400" dirty="0" smtClean="0"/>
              <a:t>Email</a:t>
            </a:r>
          </a:p>
          <a:p>
            <a:pPr lvl="1"/>
            <a:endParaRPr lang="en-US" sz="2400" dirty="0"/>
          </a:p>
          <a:p>
            <a:r>
              <a:rPr lang="en-US" sz="2800" b="1" dirty="0"/>
              <a:t>Seeks out a response from the </a:t>
            </a:r>
            <a:r>
              <a:rPr lang="en-US" sz="2800" b="1" dirty="0" smtClean="0"/>
              <a:t>customer (Makes it measurable) </a:t>
            </a:r>
            <a:endParaRPr lang="en-US" sz="2800" b="1" dirty="0"/>
          </a:p>
          <a:p>
            <a:pPr lvl="1"/>
            <a:r>
              <a:rPr lang="en-US" sz="2400" dirty="0"/>
              <a:t>Coupon </a:t>
            </a:r>
          </a:p>
          <a:p>
            <a:pPr lvl="1"/>
            <a:r>
              <a:rPr lang="en-US" sz="2400" dirty="0"/>
              <a:t>Special </a:t>
            </a:r>
            <a:r>
              <a:rPr lang="en-US" sz="2400" dirty="0" smtClean="0"/>
              <a:t>Delivery</a:t>
            </a:r>
          </a:p>
          <a:p>
            <a:pPr lvl="1"/>
            <a:endParaRPr lang="en-US" sz="2400" dirty="0"/>
          </a:p>
          <a:p>
            <a:r>
              <a:rPr lang="en-US" sz="2800" b="1" dirty="0"/>
              <a:t>Incentive to respond</a:t>
            </a:r>
          </a:p>
        </p:txBody>
      </p:sp>
    </p:spTree>
    <p:extLst>
      <p:ext uri="{BB962C8B-B14F-4D97-AF65-F5344CB8AC3E}">
        <p14:creationId xmlns:p14="http://schemas.microsoft.com/office/powerpoint/2010/main" val="7764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2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FFFF00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1_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1057</TotalTime>
  <Words>636</Words>
  <Application>Microsoft Office PowerPoint</Application>
  <PresentationFormat>Widescreen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Corbel</vt:lpstr>
      <vt:lpstr>Wingdings</vt:lpstr>
      <vt:lpstr>Banded</vt:lpstr>
      <vt:lpstr>1_Banded</vt:lpstr>
      <vt:lpstr>Promotion</vt:lpstr>
      <vt:lpstr>Monday</vt:lpstr>
      <vt:lpstr>4.01 Part C</vt:lpstr>
      <vt:lpstr>PowerPoint Presentation</vt:lpstr>
      <vt:lpstr>Monday’s Objective</vt:lpstr>
      <vt:lpstr>Promotional Mix</vt:lpstr>
      <vt:lpstr>Promotional Mix: Advertising</vt:lpstr>
      <vt:lpstr>PowerPoint Presentation</vt:lpstr>
      <vt:lpstr>Promotional Mix: Direct Marketing</vt:lpstr>
      <vt:lpstr>Catalog &amp; Flyer</vt:lpstr>
      <vt:lpstr>Direct Marketing: Coupon</vt:lpstr>
      <vt:lpstr>Direct Marketing Works</vt:lpstr>
      <vt:lpstr>Promotional Mix:  Public Relations</vt:lpstr>
      <vt:lpstr>Public Relations Methods</vt:lpstr>
      <vt:lpstr>Promotional Mix: Review</vt:lpstr>
      <vt:lpstr>Promotional Mix</vt:lpstr>
      <vt:lpstr>Sales Promotions v. Advertising</vt:lpstr>
      <vt:lpstr>Sales Promotions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Promotion</dc:title>
  <dc:creator>Melissa Shaffer</dc:creator>
  <cp:lastModifiedBy>Melissa Shaffer</cp:lastModifiedBy>
  <cp:revision>102</cp:revision>
  <dcterms:created xsi:type="dcterms:W3CDTF">2013-12-03T02:07:09Z</dcterms:created>
  <dcterms:modified xsi:type="dcterms:W3CDTF">2013-12-09T05:21:21Z</dcterms:modified>
</cp:coreProperties>
</file>