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8" r:id="rId1"/>
  </p:sldMasterIdLst>
  <p:notesMasterIdLst>
    <p:notesMasterId r:id="rId19"/>
  </p:notesMasterIdLst>
  <p:sldIdLst>
    <p:sldId id="256" r:id="rId2"/>
    <p:sldId id="257" r:id="rId3"/>
    <p:sldId id="268" r:id="rId4"/>
    <p:sldId id="269" r:id="rId5"/>
    <p:sldId id="270" r:id="rId6"/>
    <p:sldId id="271" r:id="rId7"/>
    <p:sldId id="272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74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-84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AA8658-15A7-4E7C-B5D7-F1B560F34B5E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B8D12-CC7A-450F-9096-0724B4E429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7500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31206A8-58EF-403F-9642-119DD410D02E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latin typeface="Arial" panose="020B0604020202020204" pitchFamily="34" charset="0"/>
              </a:rPr>
              <a:t>Intensive: Used when convenience products are sold through virtually every available retail outlet in a particular market, e.g. soft drinks, candy, gum, cigarettes</a:t>
            </a:r>
            <a:endParaRPr lang="en-US" sz="1000" smtClean="0">
              <a:latin typeface="Arial" panose="020B0604020202020204" pitchFamily="34" charset="0"/>
            </a:endParaRPr>
          </a:p>
          <a:p>
            <a:pPr eaLnBrk="1" hangingPunct="1"/>
            <a:endParaRPr lang="en-US" sz="1400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smtClean="0">
                <a:latin typeface="Arial" panose="020B0604020202020204" pitchFamily="34" charset="0"/>
              </a:rPr>
              <a:t>Selective: Selectively distributed bands are available in multiple retail outlets in a particular market. </a:t>
            </a:r>
          </a:p>
          <a:p>
            <a:r>
              <a:rPr lang="en-US" smtClean="0">
                <a:latin typeface="Arial" panose="020B0604020202020204" pitchFamily="34" charset="0"/>
              </a:rPr>
              <a:t>Shopping products, or those that consumers seek out, are sold through selective distribution.</a:t>
            </a:r>
          </a:p>
          <a:p>
            <a:endParaRPr lang="en-US" sz="1400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sz="1400" smtClean="0">
                <a:latin typeface="Arial" panose="020B0604020202020204" pitchFamily="34" charset="0"/>
              </a:rPr>
              <a:t>Exclusive: </a:t>
            </a:r>
            <a:r>
              <a:rPr lang="en-US" smtClean="0">
                <a:latin typeface="Arial" panose="020B0604020202020204" pitchFamily="34" charset="0"/>
              </a:rPr>
              <a:t>Practiced when a manufacturer restricts product distribution to a single retailer in a particular market or just a relatively few retailers. Products that are expensive, infrequently purchased, are sought after by consumers (i.e. specialty goods), or which require considerable after-sale servicing are the most likely candidates for exclusive distribution</a:t>
            </a:r>
          </a:p>
          <a:p>
            <a:pPr eaLnBrk="1" hangingPunct="1"/>
            <a:endParaRPr lang="en-US" smtClean="0">
              <a:latin typeface="Arial" panose="020B0604020202020204" pitchFamily="34" charset="0"/>
            </a:endParaRPr>
          </a:p>
          <a:p>
            <a:pPr eaLnBrk="1" hangingPunct="1"/>
            <a:endParaRPr lang="en-US" sz="1400" smtClean="0">
              <a:latin typeface="Arial" panose="020B0604020202020204" pitchFamily="34" charset="0"/>
            </a:endParaRPr>
          </a:p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9671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6274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60117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80705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59795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91919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278007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58789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96DFF08F-DC6B-4601-B491-B0F83F6DD2DA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763014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96DFF08F-DC6B-4601-B491-B0F83F6DD2DA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0657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04111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24816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2260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11146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95060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16346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03959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992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66916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channel.nationalgeographic.com/channel/ultimate-factories/videos/ups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Distribution: </a:t>
            </a:r>
            <a:br>
              <a:rPr lang="en-US" dirty="0" smtClean="0"/>
            </a:br>
            <a:r>
              <a:rPr lang="en-US" dirty="0" smtClean="0"/>
              <a:t>Customer Service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Marketing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2579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9144000" cy="1524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800" b="1"/>
              <a:t>Identify actions that customer service can take to facilitate order processing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2133601"/>
            <a:ext cx="9144000" cy="4525963"/>
          </a:xfrm>
        </p:spPr>
        <p:txBody>
          <a:bodyPr/>
          <a:lstStyle/>
          <a:p>
            <a:pPr eaLnBrk="1" hangingPunct="1"/>
            <a:endParaRPr lang="en-US" sz="2400" dirty="0" smtClean="0">
              <a:latin typeface="Cambria" panose="02040503050406030204" pitchFamily="18" charset="0"/>
            </a:endParaRPr>
          </a:p>
          <a:p>
            <a:pPr eaLnBrk="1" hangingPunct="1"/>
            <a:r>
              <a:rPr lang="en-US" sz="2400" dirty="0" smtClean="0">
                <a:latin typeface="Cambria" panose="02040503050406030204" pitchFamily="18" charset="0"/>
              </a:rPr>
              <a:t>EX.  In retail selling</a:t>
            </a:r>
          </a:p>
          <a:p>
            <a:pPr lvl="1"/>
            <a:r>
              <a:rPr lang="en-US" sz="2200" dirty="0" smtClean="0">
                <a:latin typeface="Cambria" panose="02040503050406030204" pitchFamily="18" charset="0"/>
              </a:rPr>
              <a:t>Bag the merchandise with care.  </a:t>
            </a:r>
          </a:p>
          <a:p>
            <a:pPr lvl="2"/>
            <a:r>
              <a:rPr lang="en-US" sz="2000" dirty="0" smtClean="0">
                <a:latin typeface="Cambria" panose="02040503050406030204" pitchFamily="18" charset="0"/>
              </a:rPr>
              <a:t>Products such as glassware may require individual wrapping before bagging. </a:t>
            </a:r>
          </a:p>
          <a:p>
            <a:pPr lvl="2"/>
            <a:r>
              <a:rPr lang="en-US" sz="2000" dirty="0" smtClean="0">
                <a:latin typeface="Cambria" panose="02040503050406030204" pitchFamily="18" charset="0"/>
              </a:rPr>
              <a:t>Work quickly to bag your customer’s merchandise and complete the payment process.  </a:t>
            </a:r>
          </a:p>
          <a:p>
            <a:pPr eaLnBrk="1" hangingPunct="1"/>
            <a:endParaRPr lang="en-US" sz="2400" dirty="0" smtClean="0">
              <a:latin typeface="Cambria" panose="02040503050406030204" pitchFamily="18" charset="0"/>
            </a:endParaRPr>
          </a:p>
          <a:p>
            <a:pPr eaLnBrk="1" hangingPunct="1"/>
            <a:r>
              <a:rPr lang="en-US" sz="2400" dirty="0" smtClean="0">
                <a:latin typeface="Cambria" panose="02040503050406030204" pitchFamily="18" charset="0"/>
              </a:rPr>
              <a:t>EX.  In business-to-business sales</a:t>
            </a:r>
          </a:p>
          <a:p>
            <a:pPr lvl="1"/>
            <a:r>
              <a:rPr lang="en-US" sz="2200" dirty="0">
                <a:latin typeface="Cambria" panose="02040503050406030204" pitchFamily="18" charset="0"/>
              </a:rPr>
              <a:t>C</a:t>
            </a:r>
            <a:r>
              <a:rPr lang="en-US" sz="2200" dirty="0" smtClean="0">
                <a:latin typeface="Cambria" panose="02040503050406030204" pitchFamily="18" charset="0"/>
              </a:rPr>
              <a:t>omplete the paperwork quickly and leave a business card.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665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F4151B2-1D03-4875-9DCA-EE7C88703554}" type="slidenum">
              <a:rPr lang="en-US"/>
              <a:pPr eaLnBrk="1" hangingPunct="1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8364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71AC93D-7F85-439B-AC7B-50002851B661}" type="slidenum">
              <a:rPr lang="en-US"/>
              <a:pPr eaLnBrk="1" hangingPunct="1"/>
              <a:t>11</a:t>
            </a:fld>
            <a:endParaRPr lang="en-US"/>
          </a:p>
        </p:txBody>
      </p:sp>
      <p:sp>
        <p:nvSpPr>
          <p:cNvPr id="67587" name="Rectangle 2"/>
          <p:cNvSpPr>
            <a:spLocks noChangeArrowheads="1"/>
          </p:cNvSpPr>
          <p:nvPr/>
        </p:nvSpPr>
        <p:spPr bwMode="auto">
          <a:xfrm>
            <a:off x="4343400" y="381000"/>
            <a:ext cx="2971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/>
              <a:t>Customer</a:t>
            </a:r>
          </a:p>
        </p:txBody>
      </p:sp>
      <p:sp>
        <p:nvSpPr>
          <p:cNvPr id="67588" name="Rectangle 3"/>
          <p:cNvSpPr>
            <a:spLocks noChangeArrowheads="1"/>
          </p:cNvSpPr>
          <p:nvPr/>
        </p:nvSpPr>
        <p:spPr bwMode="auto">
          <a:xfrm>
            <a:off x="2514600" y="457200"/>
            <a:ext cx="12192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Verdana" panose="020B0604030504040204" pitchFamily="34" charset="0"/>
            </a:endParaRPr>
          </a:p>
        </p:txBody>
      </p:sp>
      <p:sp>
        <p:nvSpPr>
          <p:cNvPr id="67589" name="Rectangle 4"/>
          <p:cNvSpPr>
            <a:spLocks noChangeArrowheads="1"/>
          </p:cNvSpPr>
          <p:nvPr/>
        </p:nvSpPr>
        <p:spPr bwMode="auto">
          <a:xfrm>
            <a:off x="8153400" y="457200"/>
            <a:ext cx="1371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Verdana" panose="020B0604030504040204" pitchFamily="34" charset="0"/>
            </a:endParaRPr>
          </a:p>
        </p:txBody>
      </p:sp>
      <p:sp>
        <p:nvSpPr>
          <p:cNvPr id="67590" name="Rectangle 5"/>
          <p:cNvSpPr>
            <a:spLocks noChangeArrowheads="1"/>
          </p:cNvSpPr>
          <p:nvPr/>
        </p:nvSpPr>
        <p:spPr bwMode="auto">
          <a:xfrm>
            <a:off x="4800600" y="1219200"/>
            <a:ext cx="20574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Verdana" panose="020B0604030504040204" pitchFamily="34" charset="0"/>
            </a:endParaRPr>
          </a:p>
        </p:txBody>
      </p:sp>
      <p:sp>
        <p:nvSpPr>
          <p:cNvPr id="67591" name="Line 6"/>
          <p:cNvSpPr>
            <a:spLocks noChangeShapeType="1"/>
          </p:cNvSpPr>
          <p:nvPr/>
        </p:nvSpPr>
        <p:spPr bwMode="auto">
          <a:xfrm flipH="1">
            <a:off x="6858000" y="13716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2" name="Line 7"/>
          <p:cNvSpPr>
            <a:spLocks noChangeShapeType="1"/>
          </p:cNvSpPr>
          <p:nvPr/>
        </p:nvSpPr>
        <p:spPr bwMode="auto">
          <a:xfrm>
            <a:off x="3657600" y="1447800"/>
            <a:ext cx="1219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3" name="Rectangle 8"/>
          <p:cNvSpPr>
            <a:spLocks noChangeArrowheads="1"/>
          </p:cNvSpPr>
          <p:nvPr/>
        </p:nvSpPr>
        <p:spPr bwMode="auto">
          <a:xfrm>
            <a:off x="5029200" y="2743200"/>
            <a:ext cx="14478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Verdana" panose="020B0604030504040204" pitchFamily="34" charset="0"/>
            </a:endParaRPr>
          </a:p>
        </p:txBody>
      </p:sp>
      <p:sp>
        <p:nvSpPr>
          <p:cNvPr id="67594" name="Text Box 9"/>
          <p:cNvSpPr txBox="1">
            <a:spLocks noChangeArrowheads="1"/>
          </p:cNvSpPr>
          <p:nvPr/>
        </p:nvSpPr>
        <p:spPr bwMode="auto">
          <a:xfrm>
            <a:off x="5029200" y="1600201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Warehouse</a:t>
            </a:r>
          </a:p>
        </p:txBody>
      </p:sp>
      <p:sp>
        <p:nvSpPr>
          <p:cNvPr id="67595" name="Text Box 10"/>
          <p:cNvSpPr txBox="1">
            <a:spLocks noChangeArrowheads="1"/>
          </p:cNvSpPr>
          <p:nvPr/>
        </p:nvSpPr>
        <p:spPr bwMode="auto">
          <a:xfrm>
            <a:off x="2590800" y="533400"/>
            <a:ext cx="914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Call Center</a:t>
            </a:r>
          </a:p>
        </p:txBody>
      </p:sp>
      <p:sp>
        <p:nvSpPr>
          <p:cNvPr id="67596" name="Text Box 11"/>
          <p:cNvSpPr txBox="1">
            <a:spLocks noChangeArrowheads="1"/>
          </p:cNvSpPr>
          <p:nvPr/>
        </p:nvSpPr>
        <p:spPr bwMode="auto">
          <a:xfrm>
            <a:off x="8229600" y="5334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Online Order</a:t>
            </a:r>
          </a:p>
        </p:txBody>
      </p:sp>
      <p:sp>
        <p:nvSpPr>
          <p:cNvPr id="67597" name="Text Box 12"/>
          <p:cNvSpPr txBox="1">
            <a:spLocks noChangeArrowheads="1"/>
          </p:cNvSpPr>
          <p:nvPr/>
        </p:nvSpPr>
        <p:spPr bwMode="auto">
          <a:xfrm>
            <a:off x="5105400" y="2895600"/>
            <a:ext cx="137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Inventory Check</a:t>
            </a:r>
          </a:p>
        </p:txBody>
      </p:sp>
      <p:sp>
        <p:nvSpPr>
          <p:cNvPr id="67598" name="AutoShape 13"/>
          <p:cNvSpPr>
            <a:spLocks noChangeArrowheads="1"/>
          </p:cNvSpPr>
          <p:nvPr/>
        </p:nvSpPr>
        <p:spPr bwMode="auto">
          <a:xfrm>
            <a:off x="5181600" y="3581400"/>
            <a:ext cx="1447800" cy="1371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Verdana" panose="020B0604030504040204" pitchFamily="34" charset="0"/>
            </a:endParaRPr>
          </a:p>
        </p:txBody>
      </p:sp>
      <p:sp>
        <p:nvSpPr>
          <p:cNvPr id="67599" name="Text Box 14"/>
          <p:cNvSpPr txBox="1">
            <a:spLocks noChangeArrowheads="1"/>
          </p:cNvSpPr>
          <p:nvPr/>
        </p:nvSpPr>
        <p:spPr bwMode="auto">
          <a:xfrm flipV="1">
            <a:off x="5486400" y="3965575"/>
            <a:ext cx="9144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Items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/>
              <a:t> in Stock?</a:t>
            </a:r>
          </a:p>
        </p:txBody>
      </p:sp>
      <p:sp>
        <p:nvSpPr>
          <p:cNvPr id="67600" name="Rectangle 15"/>
          <p:cNvSpPr>
            <a:spLocks noChangeArrowheads="1"/>
          </p:cNvSpPr>
          <p:nvPr/>
        </p:nvSpPr>
        <p:spPr bwMode="auto">
          <a:xfrm>
            <a:off x="2895600" y="3810000"/>
            <a:ext cx="22098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Verdana" panose="020B0604030504040204" pitchFamily="34" charset="0"/>
            </a:endParaRPr>
          </a:p>
        </p:txBody>
      </p:sp>
      <p:sp>
        <p:nvSpPr>
          <p:cNvPr id="67601" name="Text Box 16"/>
          <p:cNvSpPr txBox="1">
            <a:spLocks noChangeArrowheads="1"/>
          </p:cNvSpPr>
          <p:nvPr/>
        </p:nvSpPr>
        <p:spPr bwMode="auto">
          <a:xfrm>
            <a:off x="2971800" y="3886200"/>
            <a:ext cx="21336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No, Customer Notified of Backorder</a:t>
            </a:r>
          </a:p>
        </p:txBody>
      </p:sp>
      <p:sp>
        <p:nvSpPr>
          <p:cNvPr id="67602" name="Rectangle 17"/>
          <p:cNvSpPr>
            <a:spLocks noChangeArrowheads="1"/>
          </p:cNvSpPr>
          <p:nvPr/>
        </p:nvSpPr>
        <p:spPr bwMode="auto">
          <a:xfrm>
            <a:off x="6705600" y="3962400"/>
            <a:ext cx="2667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Verdana" panose="020B0604030504040204" pitchFamily="34" charset="0"/>
            </a:endParaRPr>
          </a:p>
        </p:txBody>
      </p:sp>
      <p:sp>
        <p:nvSpPr>
          <p:cNvPr id="67603" name="Text Box 18"/>
          <p:cNvSpPr txBox="1">
            <a:spLocks noChangeArrowheads="1"/>
          </p:cNvSpPr>
          <p:nvPr/>
        </p:nvSpPr>
        <p:spPr bwMode="auto">
          <a:xfrm>
            <a:off x="6858000" y="3962400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Yes, Item Packed for Shipment </a:t>
            </a:r>
          </a:p>
        </p:txBody>
      </p:sp>
      <p:sp>
        <p:nvSpPr>
          <p:cNvPr id="67604" name="Rectangle 19"/>
          <p:cNvSpPr>
            <a:spLocks noChangeArrowheads="1"/>
          </p:cNvSpPr>
          <p:nvPr/>
        </p:nvSpPr>
        <p:spPr bwMode="auto">
          <a:xfrm>
            <a:off x="7391400" y="4953000"/>
            <a:ext cx="22860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Verdana" panose="020B0604030504040204" pitchFamily="34" charset="0"/>
            </a:endParaRPr>
          </a:p>
        </p:txBody>
      </p:sp>
      <p:sp>
        <p:nvSpPr>
          <p:cNvPr id="67605" name="Text Box 20"/>
          <p:cNvSpPr txBox="1">
            <a:spLocks noChangeArrowheads="1"/>
          </p:cNvSpPr>
          <p:nvPr/>
        </p:nvSpPr>
        <p:spPr bwMode="auto">
          <a:xfrm>
            <a:off x="7467600" y="4953001"/>
            <a:ext cx="21336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Accounts Receivable Processes Payment </a:t>
            </a:r>
          </a:p>
        </p:txBody>
      </p:sp>
      <p:sp>
        <p:nvSpPr>
          <p:cNvPr id="67606" name="Line 21"/>
          <p:cNvSpPr>
            <a:spLocks noChangeShapeType="1"/>
          </p:cNvSpPr>
          <p:nvPr/>
        </p:nvSpPr>
        <p:spPr bwMode="auto">
          <a:xfrm>
            <a:off x="7696200" y="4648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07" name="Rectangle 22"/>
          <p:cNvSpPr>
            <a:spLocks noChangeArrowheads="1"/>
          </p:cNvSpPr>
          <p:nvPr/>
        </p:nvSpPr>
        <p:spPr bwMode="auto">
          <a:xfrm>
            <a:off x="4114800" y="6324600"/>
            <a:ext cx="3048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Verdana" panose="020B0604030504040204" pitchFamily="34" charset="0"/>
            </a:endParaRPr>
          </a:p>
        </p:txBody>
      </p:sp>
      <p:sp>
        <p:nvSpPr>
          <p:cNvPr id="67608" name="Text Box 23"/>
          <p:cNvSpPr txBox="1">
            <a:spLocks noChangeArrowheads="1"/>
          </p:cNvSpPr>
          <p:nvPr/>
        </p:nvSpPr>
        <p:spPr bwMode="auto">
          <a:xfrm>
            <a:off x="4191000" y="6400801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Item Shipped</a:t>
            </a:r>
          </a:p>
        </p:txBody>
      </p:sp>
      <p:sp>
        <p:nvSpPr>
          <p:cNvPr id="67609" name="Line 24"/>
          <p:cNvSpPr>
            <a:spLocks noChangeShapeType="1"/>
          </p:cNvSpPr>
          <p:nvPr/>
        </p:nvSpPr>
        <p:spPr bwMode="auto">
          <a:xfrm flipH="1">
            <a:off x="7239000" y="6248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10" name="Line 25"/>
          <p:cNvSpPr>
            <a:spLocks noChangeShapeType="1"/>
          </p:cNvSpPr>
          <p:nvPr/>
        </p:nvSpPr>
        <p:spPr bwMode="auto">
          <a:xfrm flipH="1">
            <a:off x="5029200" y="4343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11" name="Line 26"/>
          <p:cNvSpPr>
            <a:spLocks noChangeShapeType="1"/>
          </p:cNvSpPr>
          <p:nvPr/>
        </p:nvSpPr>
        <p:spPr bwMode="auto">
          <a:xfrm>
            <a:off x="57912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12" name="Line 27"/>
          <p:cNvSpPr>
            <a:spLocks noChangeShapeType="1"/>
          </p:cNvSpPr>
          <p:nvPr/>
        </p:nvSpPr>
        <p:spPr bwMode="auto">
          <a:xfrm flipH="1">
            <a:off x="3657600" y="762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13" name="Line 28"/>
          <p:cNvSpPr>
            <a:spLocks noChangeShapeType="1"/>
          </p:cNvSpPr>
          <p:nvPr/>
        </p:nvSpPr>
        <p:spPr bwMode="auto">
          <a:xfrm>
            <a:off x="7391400" y="762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14" name="Line 29"/>
          <p:cNvSpPr>
            <a:spLocks noChangeShapeType="1"/>
          </p:cNvSpPr>
          <p:nvPr/>
        </p:nvSpPr>
        <p:spPr bwMode="auto">
          <a:xfrm flipV="1">
            <a:off x="6248400" y="4343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15" name="AutoShape 30"/>
          <p:cNvSpPr>
            <a:spLocks noChangeArrowheads="1"/>
          </p:cNvSpPr>
          <p:nvPr/>
        </p:nvSpPr>
        <p:spPr bwMode="auto">
          <a:xfrm>
            <a:off x="1524000" y="1676400"/>
            <a:ext cx="2895600" cy="2057400"/>
          </a:xfrm>
          <a:prstGeom prst="cloudCallout">
            <a:avLst>
              <a:gd name="adj1" fmla="val -47532"/>
              <a:gd name="adj2" fmla="val 5594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 b="1" u="sng"/>
              <a:t>Actions to Facilitate Order Processing</a:t>
            </a:r>
          </a:p>
        </p:txBody>
      </p:sp>
    </p:spTree>
    <p:extLst>
      <p:ext uri="{BB962C8B-B14F-4D97-AF65-F5344CB8AC3E}">
        <p14:creationId xmlns:p14="http://schemas.microsoft.com/office/powerpoint/2010/main" xmlns="" val="29796687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/>
              <a:t>Describe the role of customer service in following up on orders</a:t>
            </a:r>
            <a:r>
              <a:rPr lang="en-US"/>
              <a:t> </a:t>
            </a:r>
          </a:p>
        </p:txBody>
      </p:sp>
      <p:sp>
        <p:nvSpPr>
          <p:cNvPr id="6861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>
                <a:latin typeface="Cambria" panose="02040503050406030204" pitchFamily="18" charset="0"/>
              </a:rPr>
              <a:t>Following up with your customers after the sale is an important part of providing good customer service.  </a:t>
            </a:r>
          </a:p>
          <a:p>
            <a:pPr eaLnBrk="1" hangingPunct="1"/>
            <a:endParaRPr lang="en-US" sz="2400" dirty="0" smtClean="0">
              <a:latin typeface="Cambria" panose="02040503050406030204" pitchFamily="18" charset="0"/>
            </a:endParaRPr>
          </a:p>
          <a:p>
            <a:pPr eaLnBrk="1" hangingPunct="1"/>
            <a:r>
              <a:rPr lang="en-US" sz="2400" dirty="0" smtClean="0">
                <a:latin typeface="Cambria" panose="02040503050406030204" pitchFamily="18" charset="0"/>
              </a:rPr>
              <a:t>Should customer have questions or problems it is your duty to make sure they have a positive experience with your company.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686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6C067CC-F1D5-4D6E-9C3D-7330A6CF165E}" type="slidenum">
              <a:rPr lang="en-US"/>
              <a:pPr eaLnBrk="1" hangingPunct="1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7822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565B618-A618-4212-A463-A84D16BB0DB8}" type="slidenum">
              <a:rPr lang="en-US"/>
              <a:pPr eaLnBrk="1" hangingPunct="1"/>
              <a:t>13</a:t>
            </a:fld>
            <a:endParaRPr lang="en-US"/>
          </a:p>
        </p:txBody>
      </p:sp>
      <p:sp>
        <p:nvSpPr>
          <p:cNvPr id="69635" name="Title 1"/>
          <p:cNvSpPr>
            <a:spLocks noGrp="1"/>
          </p:cNvSpPr>
          <p:nvPr>
            <p:ph type="title" idx="4294967295"/>
          </p:nvPr>
        </p:nvSpPr>
        <p:spPr>
          <a:xfrm>
            <a:off x="0" y="284163"/>
            <a:ext cx="9783763" cy="1508125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Use of Technology in Distribution</a:t>
            </a:r>
          </a:p>
        </p:txBody>
      </p:sp>
      <p:sp>
        <p:nvSpPr>
          <p:cNvPr id="69636" name="Content Placeholder 2"/>
          <p:cNvSpPr>
            <a:spLocks noGrp="1"/>
          </p:cNvSpPr>
          <p:nvPr>
            <p:ph idx="4294967295"/>
          </p:nvPr>
        </p:nvSpPr>
        <p:spPr>
          <a:xfrm>
            <a:off x="820615" y="2011363"/>
            <a:ext cx="8963148" cy="4206875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Some businesses have the capacity to distribute most or all of their products through the internet</a:t>
            </a:r>
          </a:p>
          <a:p>
            <a:pPr lvl="1" eaLnBrk="1" hangingPunct="1"/>
            <a:r>
              <a:rPr lang="en-US" sz="2000" b="1" dirty="0" smtClean="0"/>
              <a:t>e-commerce: </a:t>
            </a:r>
            <a:r>
              <a:rPr lang="en-US" sz="2000" dirty="0" smtClean="0"/>
              <a:t>Products are sold to customers and industrial buyers through the Internet.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b="1" dirty="0" smtClean="0">
                <a:solidFill>
                  <a:schemeClr val="tx1"/>
                </a:solidFill>
              </a:rPr>
              <a:t>Satellite tracking </a:t>
            </a:r>
            <a:r>
              <a:rPr lang="en-US" sz="2000" dirty="0" smtClean="0"/>
              <a:t>= a dispatcher has current knowledge of a delivery truck’s location and destination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439354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7C77F74-D99E-4E7C-BF68-C9C3DCE0CA3B}" type="slidenum">
              <a:rPr lang="en-US"/>
              <a:pPr eaLnBrk="1" hangingPunct="1"/>
              <a:t>14</a:t>
            </a:fld>
            <a:endParaRPr lang="en-US"/>
          </a:p>
        </p:txBody>
      </p:sp>
      <p:sp>
        <p:nvSpPr>
          <p:cNvPr id="70659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sz="3400" b="1" dirty="0">
                <a:solidFill>
                  <a:schemeClr val="tx1"/>
                </a:solidFill>
              </a:rPr>
              <a:t>Use of Technology in Distribution (cont.)</a:t>
            </a:r>
          </a:p>
        </p:txBody>
      </p:sp>
      <p:sp>
        <p:nvSpPr>
          <p:cNvPr id="70660" name="Content Placeholder 2"/>
          <p:cNvSpPr>
            <a:spLocks noGrp="1"/>
          </p:cNvSpPr>
          <p:nvPr>
            <p:ph idx="4294967295"/>
          </p:nvPr>
        </p:nvSpPr>
        <p:spPr>
          <a:xfrm>
            <a:off x="0" y="1641475"/>
            <a:ext cx="8229600" cy="4530725"/>
          </a:xfrm>
        </p:spPr>
        <p:txBody>
          <a:bodyPr/>
          <a:lstStyle/>
          <a:p>
            <a:pPr eaLnBrk="1" hangingPunct="1"/>
            <a:r>
              <a:rPr lang="en-US" sz="2200" b="1" dirty="0" smtClean="0"/>
              <a:t>Tracking of package</a:t>
            </a:r>
          </a:p>
          <a:p>
            <a:pPr lvl="1" eaLnBrk="1" hangingPunct="1"/>
            <a:r>
              <a:rPr lang="en-US" sz="2000" b="1" dirty="0" smtClean="0"/>
              <a:t>Bar coding </a:t>
            </a:r>
            <a:r>
              <a:rPr lang="en-US" sz="2000" dirty="0" smtClean="0"/>
              <a:t>on package</a:t>
            </a:r>
          </a:p>
          <a:p>
            <a:pPr lvl="1" eaLnBrk="1" hangingPunct="1"/>
            <a:endParaRPr lang="en-US" sz="1200" dirty="0" smtClean="0"/>
          </a:p>
          <a:p>
            <a:pPr lvl="1" eaLnBrk="1" hangingPunct="1"/>
            <a:r>
              <a:rPr lang="en-US" sz="2000" dirty="0" smtClean="0"/>
              <a:t>Package </a:t>
            </a:r>
            <a:r>
              <a:rPr lang="en-US" sz="2000" b="1" dirty="0" smtClean="0"/>
              <a:t>scanned</a:t>
            </a:r>
            <a:r>
              <a:rPr lang="en-US" sz="2000" dirty="0" smtClean="0"/>
              <a:t> at transition points in distribution chain</a:t>
            </a:r>
          </a:p>
          <a:p>
            <a:pPr lvl="1" eaLnBrk="1" hangingPunct="1"/>
            <a:endParaRPr lang="en-US" sz="1200" dirty="0" smtClean="0"/>
          </a:p>
          <a:p>
            <a:pPr lvl="1" eaLnBrk="1" hangingPunct="1"/>
            <a:r>
              <a:rPr lang="en-US" sz="2000" dirty="0" smtClean="0"/>
              <a:t>Customer uses </a:t>
            </a:r>
            <a:r>
              <a:rPr lang="en-US" sz="2000" b="1" dirty="0" smtClean="0"/>
              <a:t>internet</a:t>
            </a:r>
            <a:r>
              <a:rPr lang="en-US" sz="2000" dirty="0" smtClean="0"/>
              <a:t> to follow package along distribution chain; </a:t>
            </a:r>
            <a:r>
              <a:rPr lang="en-US" sz="2000" b="1" dirty="0" smtClean="0"/>
              <a:t>e-mail </a:t>
            </a:r>
            <a:r>
              <a:rPr lang="en-US" sz="2000" dirty="0" smtClean="0"/>
              <a:t>may be used</a:t>
            </a:r>
          </a:p>
          <a:p>
            <a:pPr lvl="1" eaLnBrk="1" hangingPunct="1"/>
            <a:endParaRPr lang="en-US" sz="1200" b="1" dirty="0" smtClean="0"/>
          </a:p>
          <a:p>
            <a:pPr lvl="1" eaLnBrk="1" hangingPunct="1"/>
            <a:r>
              <a:rPr lang="en-US" sz="2000" b="1" dirty="0" smtClean="0"/>
              <a:t>Global distribution</a:t>
            </a:r>
            <a:r>
              <a:rPr lang="en-US" sz="2000" dirty="0" smtClean="0"/>
              <a:t>: in some countries the postal service is not reliable; package tracking facilitates global trade</a:t>
            </a:r>
          </a:p>
        </p:txBody>
      </p:sp>
    </p:spTree>
    <p:extLst>
      <p:ext uri="{BB962C8B-B14F-4D97-AF65-F5344CB8AC3E}">
        <p14:creationId xmlns:p14="http://schemas.microsoft.com/office/powerpoint/2010/main" xmlns="" val="2422224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9B8E5C4-CBF7-4467-B553-4D23BAB207DD}" type="slidenum">
              <a:rPr lang="en-US"/>
              <a:pPr eaLnBrk="1" hangingPunct="1"/>
              <a:t>15</a:t>
            </a:fld>
            <a:endParaRPr lang="en-US"/>
          </a:p>
        </p:txBody>
      </p:sp>
      <p:sp>
        <p:nvSpPr>
          <p:cNvPr id="71683" name="Title 1"/>
          <p:cNvSpPr>
            <a:spLocks noGrp="1"/>
          </p:cNvSpPr>
          <p:nvPr>
            <p:ph type="title" idx="4294967295"/>
          </p:nvPr>
        </p:nvSpPr>
        <p:spPr>
          <a:xfrm>
            <a:off x="0" y="295275"/>
            <a:ext cx="8686800" cy="1143000"/>
          </a:xfrm>
        </p:spPr>
        <p:txBody>
          <a:bodyPr/>
          <a:lstStyle/>
          <a:p>
            <a:pPr eaLnBrk="1" hangingPunct="1"/>
            <a:r>
              <a:rPr lang="en-US" sz="3400" b="1" dirty="0">
                <a:solidFill>
                  <a:schemeClr val="tx1"/>
                </a:solidFill>
              </a:rPr>
              <a:t>Use of Technology in Distribution (cont.)</a:t>
            </a:r>
          </a:p>
        </p:txBody>
      </p:sp>
      <p:sp>
        <p:nvSpPr>
          <p:cNvPr id="71684" name="Content Placeholder 2"/>
          <p:cNvSpPr>
            <a:spLocks noGrp="1"/>
          </p:cNvSpPr>
          <p:nvPr>
            <p:ph idx="4294967295"/>
          </p:nvPr>
        </p:nvSpPr>
        <p:spPr>
          <a:xfrm>
            <a:off x="0" y="2011363"/>
            <a:ext cx="9783763" cy="420687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200" b="1" dirty="0" smtClean="0"/>
              <a:t>Problems</a:t>
            </a:r>
          </a:p>
          <a:p>
            <a:pPr lvl="1" eaLnBrk="1" hangingPunct="1"/>
            <a:endParaRPr lang="en-US" sz="2200" dirty="0" smtClean="0"/>
          </a:p>
          <a:p>
            <a:pPr lvl="1" eaLnBrk="1" hangingPunct="1"/>
            <a:r>
              <a:rPr lang="en-US" sz="2200" dirty="0" smtClean="0"/>
              <a:t>Cost of technology</a:t>
            </a:r>
          </a:p>
          <a:p>
            <a:pPr lvl="1" eaLnBrk="1" hangingPunct="1"/>
            <a:endParaRPr lang="en-US" sz="2200" dirty="0" smtClean="0"/>
          </a:p>
          <a:p>
            <a:pPr lvl="1" eaLnBrk="1" hangingPunct="1"/>
            <a:r>
              <a:rPr lang="en-US" sz="2200" dirty="0" smtClean="0"/>
              <a:t>Changing technology = updating equipment</a:t>
            </a:r>
          </a:p>
          <a:p>
            <a:pPr lvl="1" eaLnBrk="1" hangingPunct="1"/>
            <a:endParaRPr lang="en-US" sz="2200" dirty="0" smtClean="0"/>
          </a:p>
          <a:p>
            <a:pPr lvl="1" eaLnBrk="1" hangingPunct="1"/>
            <a:r>
              <a:rPr lang="en-US" sz="2200" dirty="0" smtClean="0"/>
              <a:t>Need for compatible systems within and between businesses &amp; countries</a:t>
            </a:r>
          </a:p>
        </p:txBody>
      </p:sp>
    </p:spTree>
    <p:extLst>
      <p:ext uri="{BB962C8B-B14F-4D97-AF65-F5344CB8AC3E}">
        <p14:creationId xmlns:p14="http://schemas.microsoft.com/office/powerpoint/2010/main" xmlns="" val="31042129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http://channel.nationalgeographic.com/channel/ultimate-factories/videos/ups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3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3.1: Product Packaging &amp; Life Cycle</a:t>
            </a:r>
          </a:p>
          <a:p>
            <a:r>
              <a:rPr lang="en-US" dirty="0" smtClean="0"/>
              <a:t>3.3: Product Mix</a:t>
            </a:r>
          </a:p>
          <a:p>
            <a:r>
              <a:rPr lang="en-US" dirty="0" smtClean="0"/>
              <a:t>3.4: Branding</a:t>
            </a:r>
          </a:p>
          <a:p>
            <a:r>
              <a:rPr lang="en-US" dirty="0" smtClean="0"/>
              <a:t>3.6: Pricing</a:t>
            </a:r>
          </a:p>
          <a:p>
            <a:r>
              <a:rPr lang="en-US" dirty="0" smtClean="0"/>
              <a:t>3.7: Distribution</a:t>
            </a:r>
          </a:p>
          <a:p>
            <a:endParaRPr lang="en-US" smtClean="0"/>
          </a:p>
          <a:p>
            <a:r>
              <a:rPr lang="en-US" smtClean="0"/>
              <a:t>http</a:t>
            </a:r>
            <a:r>
              <a:rPr lang="en-US"/>
              <a:t>://quizlet.com/31499624/flashcards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7056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800" b="1">
                <a:ea typeface="宋体" panose="02010600030101010101" pitchFamily="2" charset="-122"/>
              </a:rPr>
              <a:t>REVIEW Channel Structure/Design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idx="1"/>
          </p:nvPr>
        </p:nvSpPr>
        <p:spPr>
          <a:xfrm>
            <a:off x="581891" y="2348345"/>
            <a:ext cx="10931236" cy="4128654"/>
          </a:xfrm>
        </p:spPr>
        <p:txBody>
          <a:bodyPr>
            <a:normAutofit fontScale="92500" lnSpcReduction="10000"/>
          </a:bodyPr>
          <a:lstStyle/>
          <a:p>
            <a:pPr marL="571500" indent="-5715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zh-CN" sz="2100" b="1" dirty="0">
                <a:solidFill>
                  <a:schemeClr val="tx1"/>
                </a:solidFill>
                <a:ea typeface="宋体" panose="02010600030101010101" pitchFamily="2" charset="-122"/>
              </a:rPr>
              <a:t>Setting distribution objectives</a:t>
            </a:r>
          </a:p>
          <a:p>
            <a:pPr marL="966788" lvl="1" indent="-509588">
              <a:lnSpc>
                <a:spcPct val="80000"/>
              </a:lnSpc>
              <a:buFont typeface="Wingdings" panose="05000000000000000000" pitchFamily="2" charset="2"/>
              <a:buChar char="o"/>
            </a:pP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Meeting customer needs is the ultimate goal</a:t>
            </a:r>
          </a:p>
          <a:p>
            <a:pPr marL="571500" indent="-5715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endParaRPr lang="en-US" altLang="zh-CN" sz="2100" b="1" dirty="0">
              <a:ea typeface="宋体" panose="02010600030101010101" pitchFamily="2" charset="-122"/>
            </a:endParaRPr>
          </a:p>
          <a:p>
            <a:pPr marL="571500" indent="-5715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zh-CN" sz="2100" b="1" dirty="0">
                <a:ea typeface="宋体" panose="02010600030101010101" pitchFamily="2" charset="-122"/>
              </a:rPr>
              <a:t>Specifying distribution tasks</a:t>
            </a:r>
          </a:p>
          <a:p>
            <a:pPr marL="966788" lvl="1" indent="-509588">
              <a:lnSpc>
                <a:spcPct val="80000"/>
              </a:lnSpc>
              <a:buFont typeface="Wingdings" panose="05000000000000000000" pitchFamily="2" charset="2"/>
              <a:buChar char="o"/>
            </a:pPr>
            <a:r>
              <a:rPr lang="en-US" altLang="zh-CN" dirty="0">
                <a:ea typeface="宋体" panose="02010600030101010101" pitchFamily="2" charset="-122"/>
              </a:rPr>
              <a:t>who does what along the supply chain (channel of distribution)</a:t>
            </a:r>
          </a:p>
          <a:p>
            <a:pPr marL="571500" indent="-5715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endParaRPr lang="en-US" altLang="zh-CN" b="1" dirty="0">
              <a:ea typeface="宋体" panose="02010600030101010101" pitchFamily="2" charset="-122"/>
            </a:endParaRPr>
          </a:p>
          <a:p>
            <a:pPr marL="571500" indent="-5715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zh-CN" b="1" dirty="0">
                <a:ea typeface="宋体" panose="02010600030101010101" pitchFamily="2" charset="-122"/>
              </a:rPr>
              <a:t>Considering alternative channel structures</a:t>
            </a:r>
          </a:p>
          <a:p>
            <a:pPr marL="966788" lvl="1" indent="-509588">
              <a:lnSpc>
                <a:spcPct val="80000"/>
              </a:lnSpc>
              <a:buFont typeface="Wingdings" panose="05000000000000000000" pitchFamily="2" charset="2"/>
              <a:buChar char="o"/>
            </a:pPr>
            <a:r>
              <a:rPr lang="en-US" altLang="zh-CN" dirty="0">
                <a:ea typeface="宋体" panose="02010600030101010101" pitchFamily="2" charset="-122"/>
              </a:rPr>
              <a:t>Three dimensions: </a:t>
            </a:r>
          </a:p>
          <a:p>
            <a:pPr marL="1347788" lvl="2" indent="-433388">
              <a:lnSpc>
                <a:spcPct val="80000"/>
              </a:lnSpc>
            </a:pPr>
            <a:r>
              <a:rPr lang="en-US" altLang="zh-CN" sz="1900" dirty="0">
                <a:ea typeface="宋体" panose="02010600030101010101" pitchFamily="2" charset="-122"/>
              </a:rPr>
              <a:t>Length/Intensity/Types of intermediaries </a:t>
            </a:r>
          </a:p>
          <a:p>
            <a:pPr marL="571500" indent="-5715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endParaRPr lang="en-US" altLang="zh-CN" b="1" dirty="0">
              <a:ea typeface="宋体" panose="02010600030101010101" pitchFamily="2" charset="-122"/>
            </a:endParaRPr>
          </a:p>
          <a:p>
            <a:pPr marL="571500" indent="-5715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zh-CN" b="1" dirty="0">
                <a:ea typeface="宋体" panose="02010600030101010101" pitchFamily="2" charset="-122"/>
              </a:rPr>
              <a:t>Choosing optimal channel structures</a:t>
            </a:r>
          </a:p>
          <a:p>
            <a:pPr marL="966788" lvl="1" indent="-509588">
              <a:lnSpc>
                <a:spcPct val="80000"/>
              </a:lnSpc>
              <a:buFont typeface="Wingdings" panose="05000000000000000000" pitchFamily="2" charset="2"/>
              <a:buChar char="o"/>
            </a:pPr>
            <a:r>
              <a:rPr lang="en-US" sz="1800" dirty="0" smtClean="0"/>
              <a:t>Each </a:t>
            </a:r>
            <a:r>
              <a:rPr lang="en-US" sz="1800" dirty="0"/>
              <a:t>participant in the marketing channel focuses on performing those activities at which it is most efficient. This results in much greater efficiency and higher output.</a:t>
            </a:r>
          </a:p>
          <a:p>
            <a:pPr marL="966788" lvl="1" indent="-509588">
              <a:lnSpc>
                <a:spcPct val="80000"/>
              </a:lnSpc>
              <a:buFont typeface="Wingdings" panose="05000000000000000000" pitchFamily="2" charset="2"/>
              <a:buChar char="o"/>
            </a:pPr>
            <a:endParaRPr lang="en-US" altLang="zh-CN" b="1" dirty="0">
              <a:ea typeface="宋体" panose="02010600030101010101" pitchFamily="2" charset="-122"/>
            </a:endParaRPr>
          </a:p>
        </p:txBody>
      </p:sp>
      <p:sp>
        <p:nvSpPr>
          <p:cNvPr id="624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59A8BAD-3C73-431B-A6FE-47D4C4CD4142}" type="slidenum">
              <a:rPr lang="en-US"/>
              <a:pPr eaLnBrk="1" hangingPunct="1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2634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800" b="1">
                <a:ea typeface="宋体" panose="02010600030101010101" pitchFamily="2" charset="-122"/>
              </a:rPr>
              <a:t>Intensity of Channel Structure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2600" b="1" i="1" dirty="0">
                <a:ea typeface="宋体" panose="02010600030101010101" pitchFamily="2" charset="-122"/>
              </a:rPr>
              <a:t>Channel intensity</a:t>
            </a:r>
            <a:r>
              <a:rPr lang="en-US" altLang="zh-CN" sz="2600" b="1" dirty="0">
                <a:ea typeface="宋体" panose="02010600030101010101" pitchFamily="2" charset="-122"/>
              </a:rPr>
              <a:t>: </a:t>
            </a:r>
            <a:r>
              <a:rPr lang="en-US" altLang="zh-CN" sz="2600" dirty="0">
                <a:ea typeface="宋体" panose="02010600030101010101" pitchFamily="2" charset="-122"/>
              </a:rPr>
              <a:t>the number of intermediaries at each level of the marketing channel</a:t>
            </a:r>
            <a:r>
              <a:rPr lang="en-US" altLang="zh-CN" sz="2600" dirty="0" smtClean="0">
                <a:ea typeface="宋体" panose="02010600030101010101" pitchFamily="2" charset="-122"/>
              </a:rPr>
              <a:t>.</a:t>
            </a:r>
          </a:p>
          <a:p>
            <a:pPr eaLnBrk="1" hangingPunct="1"/>
            <a:endParaRPr lang="en-US" altLang="zh-CN" sz="2600" dirty="0">
              <a:ea typeface="宋体" panose="02010600030101010101" pitchFamily="2" charset="-122"/>
            </a:endParaRPr>
          </a:p>
          <a:p>
            <a:pPr eaLnBrk="1" hangingPunct="1"/>
            <a:endParaRPr lang="zh-CN" altLang="en-US" sz="2600" dirty="0">
              <a:ea typeface="宋体" panose="02010600030101010101" pitchFamily="2" charset="-122"/>
            </a:endParaRPr>
          </a:p>
        </p:txBody>
      </p:sp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7875278-8BAC-4BAA-8EDD-335C269DC5D5}" type="slidenum">
              <a:rPr lang="en-US"/>
              <a:pPr eaLnBrk="1" hangingPunct="1"/>
              <a:t>3</a:t>
            </a:fld>
            <a:endParaRPr lang="en-US"/>
          </a:p>
        </p:txBody>
      </p:sp>
      <p:grpSp>
        <p:nvGrpSpPr>
          <p:cNvPr id="49157" name="Group 4"/>
          <p:cNvGrpSpPr>
            <a:grpSpLocks/>
          </p:cNvGrpSpPr>
          <p:nvPr/>
        </p:nvGrpSpPr>
        <p:grpSpPr bwMode="auto">
          <a:xfrm>
            <a:off x="2819400" y="4114800"/>
            <a:ext cx="6629400" cy="1371600"/>
            <a:chOff x="768" y="1872"/>
            <a:chExt cx="4176" cy="864"/>
          </a:xfrm>
        </p:grpSpPr>
        <p:sp>
          <p:nvSpPr>
            <p:cNvPr id="49164" name="Line 5"/>
            <p:cNvSpPr>
              <a:spLocks noChangeShapeType="1"/>
            </p:cNvSpPr>
            <p:nvPr/>
          </p:nvSpPr>
          <p:spPr bwMode="auto">
            <a:xfrm>
              <a:off x="768" y="2304"/>
              <a:ext cx="417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65" name="Line 6"/>
            <p:cNvSpPr>
              <a:spLocks noChangeShapeType="1"/>
            </p:cNvSpPr>
            <p:nvPr/>
          </p:nvSpPr>
          <p:spPr bwMode="auto">
            <a:xfrm>
              <a:off x="768" y="1872"/>
              <a:ext cx="0" cy="86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66" name="Line 7"/>
            <p:cNvSpPr>
              <a:spLocks noChangeShapeType="1"/>
            </p:cNvSpPr>
            <p:nvPr/>
          </p:nvSpPr>
          <p:spPr bwMode="auto">
            <a:xfrm>
              <a:off x="4944" y="1872"/>
              <a:ext cx="0" cy="86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9158" name="Rectangle 8"/>
          <p:cNvSpPr>
            <a:spLocks noChangeArrowheads="1"/>
          </p:cNvSpPr>
          <p:nvPr/>
        </p:nvSpPr>
        <p:spPr bwMode="auto">
          <a:xfrm>
            <a:off x="1905000" y="5334000"/>
            <a:ext cx="1981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/>
              <a:t>All Possible</a:t>
            </a:r>
          </a:p>
          <a:p>
            <a:pPr algn="ctr" eaLnBrk="1" hangingPunct="1"/>
            <a:r>
              <a:rPr lang="en-US" b="1"/>
              <a:t>Intermediaries</a:t>
            </a:r>
          </a:p>
        </p:txBody>
      </p:sp>
      <p:sp>
        <p:nvSpPr>
          <p:cNvPr id="49159" name="Rectangle 9"/>
          <p:cNvSpPr>
            <a:spLocks noChangeArrowheads="1"/>
          </p:cNvSpPr>
          <p:nvPr/>
        </p:nvSpPr>
        <p:spPr bwMode="auto">
          <a:xfrm>
            <a:off x="5105400" y="5334000"/>
            <a:ext cx="1981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/>
              <a:t>Relatively Few</a:t>
            </a:r>
          </a:p>
          <a:p>
            <a:pPr algn="ctr" eaLnBrk="1" hangingPunct="1"/>
            <a:r>
              <a:rPr lang="en-US" b="1"/>
              <a:t>Intermediaries</a:t>
            </a:r>
          </a:p>
        </p:txBody>
      </p:sp>
      <p:sp>
        <p:nvSpPr>
          <p:cNvPr id="49160" name="Rectangle 10"/>
          <p:cNvSpPr>
            <a:spLocks noChangeArrowheads="1"/>
          </p:cNvSpPr>
          <p:nvPr/>
        </p:nvSpPr>
        <p:spPr bwMode="auto">
          <a:xfrm>
            <a:off x="8458200" y="5334000"/>
            <a:ext cx="1981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/>
              <a:t>Just One</a:t>
            </a:r>
          </a:p>
          <a:p>
            <a:pPr algn="ctr" eaLnBrk="1" hangingPunct="1"/>
            <a:r>
              <a:rPr lang="en-US" b="1"/>
              <a:t>Intermediary</a:t>
            </a:r>
          </a:p>
        </p:txBody>
      </p:sp>
      <p:sp>
        <p:nvSpPr>
          <p:cNvPr id="49161" name="Text Box 12"/>
          <p:cNvSpPr txBox="1">
            <a:spLocks noChangeArrowheads="1"/>
          </p:cNvSpPr>
          <p:nvPr/>
        </p:nvSpPr>
        <p:spPr bwMode="auto">
          <a:xfrm>
            <a:off x="2209800" y="3352801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Intensive</a:t>
            </a:r>
          </a:p>
        </p:txBody>
      </p:sp>
      <p:sp>
        <p:nvSpPr>
          <p:cNvPr id="49162" name="Text Box 13"/>
          <p:cNvSpPr txBox="1">
            <a:spLocks noChangeArrowheads="1"/>
          </p:cNvSpPr>
          <p:nvPr/>
        </p:nvSpPr>
        <p:spPr bwMode="auto">
          <a:xfrm>
            <a:off x="8686800" y="3429001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Exclusive</a:t>
            </a:r>
          </a:p>
        </p:txBody>
      </p:sp>
      <p:sp>
        <p:nvSpPr>
          <p:cNvPr id="49163" name="Text Box 14"/>
          <p:cNvSpPr txBox="1">
            <a:spLocks noChangeArrowheads="1"/>
          </p:cNvSpPr>
          <p:nvPr/>
        </p:nvSpPr>
        <p:spPr bwMode="auto">
          <a:xfrm>
            <a:off x="5562600" y="3352801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Selective</a:t>
            </a:r>
          </a:p>
        </p:txBody>
      </p:sp>
    </p:spTree>
    <p:extLst>
      <p:ext uri="{BB962C8B-B14F-4D97-AF65-F5344CB8AC3E}">
        <p14:creationId xmlns:p14="http://schemas.microsoft.com/office/powerpoint/2010/main" xmlns="" val="209288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Intensive Distribution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smtClean="0"/>
              <a:t> </a:t>
            </a:r>
            <a:r>
              <a:rPr lang="en-US" sz="2400"/>
              <a:t>= the use of all suitable outlets to sell a product.  </a:t>
            </a:r>
          </a:p>
          <a:p>
            <a:pPr eaLnBrk="1" hangingPunct="1"/>
            <a:endParaRPr lang="en-US" sz="2400"/>
          </a:p>
          <a:p>
            <a:pPr eaLnBrk="1" hangingPunct="1"/>
            <a:r>
              <a:rPr lang="en-US" sz="2400"/>
              <a:t> The objective is complete market coverage and the ultimate goal is to sell to as many customers as possible, wherever they choose to shop.  </a:t>
            </a:r>
          </a:p>
          <a:p>
            <a:pPr eaLnBrk="1" hangingPunct="1"/>
            <a:endParaRPr lang="en-US" sz="2400"/>
          </a:p>
          <a:p>
            <a:pPr eaLnBrk="1" hangingPunct="1"/>
            <a:r>
              <a:rPr lang="en-US" sz="2400"/>
              <a:t> Ex. Motor oil is sold in quick-lube shops, farm stores, auto parts retailers, supermarkets, drugstores, hardware stores, warehouse clubs, and other mass merchandisers.</a:t>
            </a:r>
          </a:p>
        </p:txBody>
      </p:sp>
      <p:sp>
        <p:nvSpPr>
          <p:cNvPr id="501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426C89A-E0A3-47FE-97C4-B31E6E698E03}" type="slidenum">
              <a:rPr lang="en-US"/>
              <a:pPr eaLnBrk="1" hangingPunct="1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4870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Selective Distribution</a:t>
            </a:r>
          </a:p>
        </p:txBody>
      </p:sp>
      <p:sp>
        <p:nvSpPr>
          <p:cNvPr id="5120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 sz="2600"/>
              <a:t>= a limited number of outlets in a given geographical area are used to sell the product.  </a:t>
            </a:r>
          </a:p>
          <a:p>
            <a:pPr eaLnBrk="1" hangingPunct="1"/>
            <a:endParaRPr lang="en-US" sz="2600"/>
          </a:p>
          <a:p>
            <a:pPr eaLnBrk="1" hangingPunct="1"/>
            <a:r>
              <a:rPr lang="en-US" sz="2600"/>
              <a:t>Very important to select channel members that maintain the image of the product &amp; are good credit risks, aggressive marketers &amp; good inventory planners.  </a:t>
            </a:r>
          </a:p>
          <a:p>
            <a:pPr eaLnBrk="1" hangingPunct="1"/>
            <a:endParaRPr lang="en-US" sz="2600"/>
          </a:p>
          <a:p>
            <a:pPr eaLnBrk="1" hangingPunct="1"/>
            <a:r>
              <a:rPr lang="en-US" sz="2600"/>
              <a:t>Ex. Armani &amp; Lucky Brand sell their clothing only through top department stores that appeal to the affluent customers who buy its merchandise.  It does not sell in a chain megastore or a variety store.</a:t>
            </a:r>
          </a:p>
        </p:txBody>
      </p:sp>
      <p:sp>
        <p:nvSpPr>
          <p:cNvPr id="512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B0F86A5-3AFC-40D9-873B-29158C386527}" type="slidenum">
              <a:rPr lang="en-US"/>
              <a:pPr eaLnBrk="1" hangingPunct="1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4586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Exclusive Distribution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2535382"/>
            <a:ext cx="9144000" cy="4017818"/>
          </a:xfrm>
        </p:spPr>
        <p:txBody>
          <a:bodyPr>
            <a:normAutofit/>
          </a:bodyPr>
          <a:lstStyle/>
          <a:p>
            <a:pPr lvl="1" eaLnBrk="1" hangingPunct="1">
              <a:buFontTx/>
              <a:buChar char="•"/>
            </a:pPr>
            <a:r>
              <a:rPr lang="en-US" sz="2200" dirty="0" smtClean="0"/>
              <a:t> = protected territories for distribution of a product in a given geographic area; business maintains tight control over a product  </a:t>
            </a:r>
          </a:p>
          <a:p>
            <a:pPr lvl="1" eaLnBrk="1" hangingPunct="1">
              <a:buFontTx/>
              <a:buChar char="•"/>
            </a:pPr>
            <a:endParaRPr lang="en-US" sz="2200" dirty="0" smtClean="0"/>
          </a:p>
          <a:p>
            <a:pPr lvl="1" eaLnBrk="1" hangingPunct="1">
              <a:buFontTx/>
              <a:buChar char="•"/>
            </a:pPr>
            <a:r>
              <a:rPr lang="en-US" sz="2200" dirty="0" smtClean="0"/>
              <a:t> Ex. Franchisor </a:t>
            </a:r>
            <a:r>
              <a:rPr lang="en-US" sz="2200" u="sng" dirty="0" smtClean="0"/>
              <a:t>legally</a:t>
            </a:r>
            <a:r>
              <a:rPr lang="en-US" sz="2200" dirty="0" smtClean="0"/>
              <a:t> requires a franchisee to sell only the franchisor’s products</a:t>
            </a:r>
            <a:endParaRPr lang="en-US" sz="2200" dirty="0"/>
          </a:p>
        </p:txBody>
      </p:sp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A5FCD64-31C6-4C98-9C6E-9F8F0FE75C31}" type="slidenum">
              <a:rPr lang="en-US"/>
              <a:pPr eaLnBrk="1" hangingPunct="1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5485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Integrated Distribution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2732808"/>
            <a:ext cx="8686800" cy="339335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Manufacturer acts as wholesaler and retailer for its own products. 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EX.  Sherwin-Williams Paint, Merle Norman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Ex. The Gap or Ann Taylor sells its clothing in company-owned retail stores.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D035F18-E6F2-43EB-A996-397880643111}" type="slidenum">
              <a:rPr lang="en-US"/>
              <a:pPr eaLnBrk="1" hangingPunct="1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4941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74638"/>
            <a:ext cx="8077200" cy="4297362"/>
          </a:xfrm>
        </p:spPr>
        <p:txBody>
          <a:bodyPr/>
          <a:lstStyle/>
          <a:p>
            <a:r>
              <a:rPr lang="en-US" altLang="zh-CN" sz="4600" b="1" dirty="0">
                <a:ea typeface="宋体" panose="02010600030101010101" pitchFamily="2" charset="-122"/>
              </a:rPr>
              <a:t>OBJECTIVE TWO</a:t>
            </a:r>
            <a:r>
              <a:rPr lang="en-US" altLang="zh-CN" sz="4600" b="1" dirty="0" smtClean="0">
                <a:ea typeface="宋体" panose="02010600030101010101" pitchFamily="2" charset="-122"/>
              </a:rPr>
              <a:t>:</a:t>
            </a:r>
            <a:br>
              <a:rPr lang="en-US" altLang="zh-CN" sz="4600" b="1" dirty="0" smtClean="0">
                <a:ea typeface="宋体" panose="02010600030101010101" pitchFamily="2" charset="-122"/>
              </a:rPr>
            </a:br>
            <a:r>
              <a:rPr lang="en-US" altLang="zh-CN" sz="4600" b="1" dirty="0">
                <a:ea typeface="宋体" panose="02010600030101010101" pitchFamily="2" charset="-122"/>
              </a:rPr>
              <a:t/>
            </a:r>
            <a:br>
              <a:rPr lang="en-US" altLang="zh-CN" sz="4600" b="1" dirty="0">
                <a:ea typeface="宋体" panose="02010600030101010101" pitchFamily="2" charset="-122"/>
              </a:rPr>
            </a:br>
            <a:r>
              <a:rPr lang="en-US" b="1" dirty="0" smtClean="0">
                <a:solidFill>
                  <a:schemeClr val="tx1"/>
                </a:solidFill>
              </a:rPr>
              <a:t>Explain the relationship between customer service and channel management</a:t>
            </a:r>
          </a:p>
        </p:txBody>
      </p:sp>
      <p:pic>
        <p:nvPicPr>
          <p:cNvPr id="542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72881" y="3954462"/>
            <a:ext cx="590550" cy="714375"/>
          </a:xfrm>
          <a:noFill/>
        </p:spPr>
      </p:pic>
      <p:sp>
        <p:nvSpPr>
          <p:cNvPr id="645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C15D93B-5B4F-442D-8558-0D15FB0F25D2}" type="slidenum">
              <a:rPr lang="en-US"/>
              <a:pPr eaLnBrk="1" hangingPunct="1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9572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Explain how customer service facilitates order processing </a:t>
            </a:r>
          </a:p>
        </p:txBody>
      </p:sp>
      <p:sp>
        <p:nvSpPr>
          <p:cNvPr id="65540" name="Rectangle 3"/>
          <p:cNvSpPr>
            <a:spLocks noGrp="1" noChangeArrowheads="1"/>
          </p:cNvSpPr>
          <p:nvPr>
            <p:ph idx="1"/>
          </p:nvPr>
        </p:nvSpPr>
        <p:spPr>
          <a:xfrm>
            <a:off x="1090708" y="2395682"/>
            <a:ext cx="8825659" cy="3416300"/>
          </a:xfrm>
        </p:spPr>
        <p:txBody>
          <a:bodyPr/>
          <a:lstStyle/>
          <a:p>
            <a:pPr eaLnBrk="1" hangingPunct="1"/>
            <a:r>
              <a:rPr lang="en-US" sz="2200" dirty="0" smtClean="0"/>
              <a:t>Ensures timely delivery of products</a:t>
            </a:r>
          </a:p>
          <a:p>
            <a:pPr eaLnBrk="1" hangingPunct="1"/>
            <a:r>
              <a:rPr lang="en-US" sz="2200" dirty="0" smtClean="0"/>
              <a:t>Effective communication is important</a:t>
            </a:r>
          </a:p>
          <a:p>
            <a:pPr lvl="1" eaLnBrk="1" hangingPunct="1"/>
            <a:r>
              <a:rPr lang="en-US" sz="2200" dirty="0" smtClean="0"/>
              <a:t>Order processing</a:t>
            </a:r>
          </a:p>
          <a:p>
            <a:pPr lvl="2" eaLnBrk="1" hangingPunct="1"/>
            <a:r>
              <a:rPr lang="en-US" sz="1800" dirty="0" smtClean="0"/>
              <a:t>Correct shipping information</a:t>
            </a:r>
          </a:p>
          <a:p>
            <a:pPr lvl="2" eaLnBrk="1" hangingPunct="1"/>
            <a:r>
              <a:rPr lang="en-US" sz="1800" dirty="0" smtClean="0"/>
              <a:t>Correct products</a:t>
            </a:r>
          </a:p>
          <a:p>
            <a:pPr lvl="2" eaLnBrk="1" hangingPunct="1"/>
            <a:r>
              <a:rPr lang="en-US" sz="1800" dirty="0" smtClean="0"/>
              <a:t>Handling complaints</a:t>
            </a:r>
          </a:p>
          <a:p>
            <a:pPr lvl="2" eaLnBrk="1" hangingPunct="1"/>
            <a:r>
              <a:rPr lang="en-US" sz="1800" dirty="0" smtClean="0"/>
              <a:t>Reducing the probability of complaints</a:t>
            </a:r>
          </a:p>
          <a:p>
            <a:pPr lvl="2" eaLnBrk="1" hangingPunct="1"/>
            <a:r>
              <a:rPr lang="en-US" sz="1800" dirty="0" smtClean="0"/>
              <a:t>Nice and friendly people</a:t>
            </a:r>
          </a:p>
          <a:p>
            <a:pPr eaLnBrk="1" hangingPunct="1"/>
            <a:endParaRPr lang="en-US" dirty="0" smtClean="0"/>
          </a:p>
        </p:txBody>
      </p:sp>
      <p:sp>
        <p:nvSpPr>
          <p:cNvPr id="655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3D15638-9859-41D8-933C-3B3E24B8444C}" type="slidenum">
              <a:rPr lang="en-US"/>
              <a:pPr eaLnBrk="1" hangingPunct="1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91869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74</TotalTime>
  <Words>817</Words>
  <Application>Microsoft Office PowerPoint</Application>
  <PresentationFormat>Custom</PresentationFormat>
  <Paragraphs>137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Ion Boardroom</vt:lpstr>
      <vt:lpstr>Distribution:  Customer Service</vt:lpstr>
      <vt:lpstr>REVIEW Channel Structure/Design</vt:lpstr>
      <vt:lpstr>Intensity of Channel Structure</vt:lpstr>
      <vt:lpstr>Intensive Distribution</vt:lpstr>
      <vt:lpstr>Selective Distribution</vt:lpstr>
      <vt:lpstr>Exclusive Distribution</vt:lpstr>
      <vt:lpstr>Integrated Distribution</vt:lpstr>
      <vt:lpstr>OBJECTIVE TWO:  Explain the relationship between customer service and channel management</vt:lpstr>
      <vt:lpstr>Explain how customer service facilitates order processing </vt:lpstr>
      <vt:lpstr>Identify actions that customer service can take to facilitate order processing</vt:lpstr>
      <vt:lpstr>Slide 11</vt:lpstr>
      <vt:lpstr>Describe the role of customer service in following up on orders </vt:lpstr>
      <vt:lpstr>Use of Technology in Distribution</vt:lpstr>
      <vt:lpstr>Use of Technology in Distribution (cont.)</vt:lpstr>
      <vt:lpstr>Use of Technology in Distribution (cont.)</vt:lpstr>
      <vt:lpstr>Video</vt:lpstr>
      <vt:lpstr>Unit 3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Distribution:  Customer Service</dc:title>
  <dc:creator>Melissa Shaffer</dc:creator>
  <cp:lastModifiedBy>Administrator</cp:lastModifiedBy>
  <cp:revision>7</cp:revision>
  <dcterms:created xsi:type="dcterms:W3CDTF">2013-12-02T10:15:39Z</dcterms:created>
  <dcterms:modified xsi:type="dcterms:W3CDTF">2013-12-02T12:00:33Z</dcterms:modified>
</cp:coreProperties>
</file>