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69" r:id="rId2"/>
    <p:sldId id="270" r:id="rId3"/>
    <p:sldId id="274" r:id="rId4"/>
    <p:sldId id="273" r:id="rId5"/>
    <p:sldId id="282" r:id="rId6"/>
    <p:sldId id="275" r:id="rId7"/>
    <p:sldId id="261" r:id="rId8"/>
    <p:sldId id="262" r:id="rId9"/>
    <p:sldId id="267" r:id="rId10"/>
    <p:sldId id="256" r:id="rId11"/>
    <p:sldId id="259" r:id="rId12"/>
    <p:sldId id="260" r:id="rId13"/>
    <p:sldId id="276" r:id="rId14"/>
    <p:sldId id="277" r:id="rId15"/>
    <p:sldId id="283" r:id="rId16"/>
    <p:sldId id="278" r:id="rId17"/>
    <p:sldId id="279" r:id="rId18"/>
    <p:sldId id="280" r:id="rId19"/>
    <p:sldId id="284" r:id="rId20"/>
    <p:sldId id="28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BF86A-01BC-4292-B4E3-15A57C7D29B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FBC04-39F8-42DD-A863-F58C978C4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F5366-D4A5-4C81-A8DE-86764E2281F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DFFDB-E98C-48E4-BF94-2E991C40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2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experience</a:t>
            </a:r>
          </a:p>
          <a:p>
            <a:r>
              <a:rPr lang="en-US" dirty="0" smtClean="0"/>
              <a:t>Interest</a:t>
            </a:r>
          </a:p>
          <a:p>
            <a:r>
              <a:rPr lang="en-US" dirty="0" smtClean="0"/>
              <a:t>Perceived risk </a:t>
            </a:r>
            <a:r>
              <a:rPr lang="en-US" smtClean="0"/>
              <a:t>of  </a:t>
            </a:r>
            <a:r>
              <a:rPr lang="en-US" dirty="0" smtClean="0"/>
              <a:t>negative consequences</a:t>
            </a:r>
          </a:p>
          <a:p>
            <a:r>
              <a:rPr lang="en-US" dirty="0" smtClean="0"/>
              <a:t>Situation</a:t>
            </a:r>
          </a:p>
          <a:p>
            <a:r>
              <a:rPr lang="en-US" dirty="0" smtClean="0"/>
              <a:t>Social visibility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DFFDB-E98C-48E4-BF94-2E991C4057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0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2/23/2014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theinnatmtbaker.com/images/house-b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rd.com/about/compl/money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www.artistryingoldinc.com/images/ring6_lite175.jpg&amp;imgrefurl=http://www.artistryingoldinc.com/&amp;h=185&amp;w=175&amp;prev=/images?q=jewerly&amp;start=20&amp;svnum=10&amp;hl=en&amp;lr=&amp;ie=UTF-8&amp;oe=UTF-8&amp;sa=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eekboys.org/img/t-shir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tubes.ominix.com/art/a/office/spiral-notebook-04.png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notcall.gov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://www.interkodex.no/xmldemo/filer/hamburger-sto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centrix.com/members/amaechler/pics/pp/nature/jeans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notebooks.hypermart.net/notebook.jpg" TargetMode="Externa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P9ALh9lOMM&amp;safety_mode=true&amp;persist_safety_mode=1&amp;safe=active" TargetMode="External"/><Relationship Id="rId2" Type="http://schemas.openxmlformats.org/officeDocument/2006/relationships/hyperlink" Target="http://www.youtube.com/watch?v=mq4TYpsWBDc&amp;safety_mode=true&amp;persist_safety_mode=1&amp;safe=activ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bc.go.com/shows/shark-tank/episode-guide/season-05/507-180cup-better-life-kymera-tree-t-pe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/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9847" y="2121408"/>
            <a:ext cx="10529969" cy="405079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David wants to know more about the benefits of his new laptop. What about the laptop does he want to know?</a:t>
            </a:r>
          </a:p>
          <a:p>
            <a:pPr lvl="0" algn="ctr">
              <a:buNone/>
            </a:pPr>
            <a:endParaRPr lang="en-US" sz="1300" b="1" dirty="0" smtClean="0">
              <a:solidFill>
                <a:srgbClr val="C00000"/>
              </a:solidFill>
            </a:endParaRP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What is the warranty?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What is it?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Where Is it sold?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How much does it cost?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What’s in it for him?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Features &amp; Benefits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selling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6276525" cy="397764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 feature is a physical characteristic or quality of a product.  </a:t>
            </a:r>
          </a:p>
          <a:p>
            <a:endParaRPr lang="en-US" sz="2200" dirty="0" smtClean="0"/>
          </a:p>
          <a:p>
            <a:r>
              <a:rPr lang="en-US" sz="2200" dirty="0" smtClean="0"/>
              <a:t>It </a:t>
            </a:r>
            <a:r>
              <a:rPr lang="en-US" sz="2200" dirty="0"/>
              <a:t>is something the customer can touch, feel, smell, see, or measure</a:t>
            </a:r>
          </a:p>
          <a:p>
            <a:endParaRPr lang="en-US" sz="2200" dirty="0" smtClean="0"/>
          </a:p>
          <a:p>
            <a:r>
              <a:rPr lang="en-US" sz="2200" dirty="0" smtClean="0"/>
              <a:t>It </a:t>
            </a:r>
            <a:r>
              <a:rPr lang="en-US" sz="2200" dirty="0"/>
              <a:t>helps describe the product.</a:t>
            </a:r>
          </a:p>
          <a:p>
            <a:endParaRPr lang="en-US" sz="2200" dirty="0" smtClean="0"/>
          </a:p>
          <a:p>
            <a:r>
              <a:rPr lang="en-US" sz="2200" dirty="0" smtClean="0"/>
              <a:t>A </a:t>
            </a:r>
            <a:r>
              <a:rPr lang="en-US" sz="2200" dirty="0"/>
              <a:t>feature answers the question, “What is it?”</a:t>
            </a:r>
          </a:p>
          <a:p>
            <a:pPr lvl="1"/>
            <a:r>
              <a:rPr lang="en-US" sz="2200" dirty="0"/>
              <a:t>Ex:  color, style, size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87" y="1998373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797627"/>
            <a:ext cx="5237434" cy="4468091"/>
          </a:xfrm>
        </p:spPr>
        <p:txBody>
          <a:bodyPr/>
          <a:lstStyle/>
          <a:p>
            <a:r>
              <a:rPr lang="en-US" dirty="0"/>
              <a:t>A benefit is the </a:t>
            </a:r>
            <a:r>
              <a:rPr lang="en-US" b="1" dirty="0"/>
              <a:t>personal satisfaction </a:t>
            </a:r>
            <a:r>
              <a:rPr lang="en-US" dirty="0"/>
              <a:t>or </a:t>
            </a:r>
            <a:r>
              <a:rPr lang="en-US" b="1" dirty="0"/>
              <a:t>advantage</a:t>
            </a:r>
            <a:r>
              <a:rPr lang="en-US" dirty="0"/>
              <a:t> that a customer wants from a product.  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how the feature helps a particular buyer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customers, it answers the questions:</a:t>
            </a:r>
          </a:p>
          <a:p>
            <a:pPr lvl="1"/>
            <a:r>
              <a:rPr lang="en-US" dirty="0"/>
              <a:t>How will I benefit?</a:t>
            </a:r>
          </a:p>
          <a:p>
            <a:pPr lvl="1"/>
            <a:r>
              <a:rPr lang="en-US" b="1" dirty="0"/>
              <a:t>What’s in it for me?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56" y="1350819"/>
            <a:ext cx="4205171" cy="482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Decision-Making &amp; Buying Motive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Customer Buying Motives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900" dirty="0" smtClean="0">
                <a:solidFill>
                  <a:schemeClr val="bg1"/>
                </a:solidFill>
              </a:rPr>
              <a:t>What </a:t>
            </a:r>
            <a:r>
              <a:rPr lang="en-US" sz="2900" u="sng" dirty="0" smtClean="0">
                <a:solidFill>
                  <a:srgbClr val="FFFF00"/>
                </a:solidFill>
              </a:rPr>
              <a:t>motivates</a:t>
            </a:r>
            <a:r>
              <a:rPr lang="en-US" sz="2900" dirty="0" smtClean="0">
                <a:solidFill>
                  <a:schemeClr val="bg1"/>
                </a:solidFill>
              </a:rPr>
              <a:t> the customer to buy?</a:t>
            </a:r>
          </a:p>
          <a:p>
            <a:pPr lvl="1" eaLnBrk="1" hangingPunct="1"/>
            <a:r>
              <a:rPr lang="en-US" sz="2400" u="sng" dirty="0" smtClean="0">
                <a:solidFill>
                  <a:srgbClr val="FFFF00"/>
                </a:solidFill>
              </a:rPr>
              <a:t>Rational Motive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– a conscious, </a:t>
            </a:r>
            <a:r>
              <a:rPr lang="en-US" sz="2400" u="sng" dirty="0" smtClean="0">
                <a:solidFill>
                  <a:schemeClr val="bg1"/>
                </a:solidFill>
              </a:rPr>
              <a:t>logical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reason</a:t>
            </a:r>
            <a:r>
              <a:rPr lang="en-US" sz="2400" dirty="0" smtClean="0">
                <a:solidFill>
                  <a:schemeClr val="bg1"/>
                </a:solidFill>
              </a:rPr>
              <a:t> for a purchase</a:t>
            </a:r>
          </a:p>
          <a:p>
            <a:pPr lvl="2" eaLnBrk="1" hangingPunct="1"/>
            <a:r>
              <a:rPr lang="en-US" sz="2000" dirty="0" smtClean="0">
                <a:solidFill>
                  <a:schemeClr val="bg1"/>
                </a:solidFill>
              </a:rPr>
              <a:t>Product dependability</a:t>
            </a:r>
          </a:p>
          <a:p>
            <a:pPr lvl="2" eaLnBrk="1" hangingPunct="1"/>
            <a:r>
              <a:rPr lang="en-US" sz="2000" dirty="0" smtClean="0">
                <a:solidFill>
                  <a:schemeClr val="bg1"/>
                </a:solidFill>
              </a:rPr>
              <a:t>Monetary Saving</a:t>
            </a:r>
          </a:p>
          <a:p>
            <a:pPr lvl="2"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500" u="sng" dirty="0" smtClean="0">
                <a:solidFill>
                  <a:srgbClr val="FFFF00"/>
                </a:solidFill>
              </a:rPr>
              <a:t>Emotional Motive</a:t>
            </a:r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– </a:t>
            </a:r>
            <a:r>
              <a:rPr lang="en-US" sz="2500" u="sng" dirty="0" smtClean="0">
                <a:solidFill>
                  <a:schemeClr val="bg1"/>
                </a:solidFill>
              </a:rPr>
              <a:t>feelings</a:t>
            </a:r>
            <a:r>
              <a:rPr lang="en-US" sz="2500" dirty="0" smtClean="0">
                <a:solidFill>
                  <a:schemeClr val="bg1"/>
                </a:solidFill>
              </a:rPr>
              <a:t> such as social approval, recognition, power, love, or prestige</a:t>
            </a:r>
          </a:p>
          <a:p>
            <a:pPr lvl="2" eaLnBrk="1" hangingPunct="1"/>
            <a:r>
              <a:rPr lang="en-US" sz="2000" dirty="0" smtClean="0">
                <a:solidFill>
                  <a:schemeClr val="bg1"/>
                </a:solidFill>
              </a:rPr>
              <a:t>Buy expensive because it makes you look better</a:t>
            </a:r>
          </a:p>
          <a:p>
            <a:pPr lvl="2" eaLnBrk="1" hangingPunct="1"/>
            <a:r>
              <a:rPr lang="en-US" sz="2000" dirty="0" smtClean="0">
                <a:solidFill>
                  <a:schemeClr val="bg1"/>
                </a:solidFill>
              </a:rPr>
              <a:t>Impulse shoppers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which decision-making level it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17648" y="2291917"/>
            <a:ext cx="7162800" cy="3513137"/>
            <a:chOff x="432" y="1056"/>
            <a:chExt cx="5040" cy="2213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432" y="1056"/>
              <a:ext cx="5040" cy="452"/>
            </a:xfrm>
            <a:prstGeom prst="rect">
              <a:avLst/>
            </a:prstGeom>
            <a:solidFill>
              <a:srgbClr val="BBE664"/>
            </a:solidFill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5F5F5F"/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1.  Level of consumer involvement</a:t>
              </a: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432" y="1497"/>
              <a:ext cx="5040" cy="452"/>
            </a:xfrm>
            <a:prstGeom prst="rect">
              <a:avLst/>
            </a:prstGeom>
            <a:solidFill>
              <a:srgbClr val="DDA955"/>
            </a:solidFill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2.  Length of time to make decision</a:t>
              </a: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432" y="1938"/>
              <a:ext cx="5040" cy="452"/>
            </a:xfrm>
            <a:prstGeom prst="rect">
              <a:avLst/>
            </a:prstGeom>
            <a:solidFill>
              <a:srgbClr val="9CAABA"/>
            </a:solidFill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5F5F5F"/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3.  Cost of good or service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432" y="2379"/>
              <a:ext cx="5040" cy="452"/>
            </a:xfrm>
            <a:prstGeom prst="rect">
              <a:avLst/>
            </a:prstGeom>
            <a:solidFill>
              <a:srgbClr val="FFCC66"/>
            </a:solidFill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5F5F5F"/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4.  Degree of information search</a:t>
              </a: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32" y="2820"/>
              <a:ext cx="5040" cy="449"/>
            </a:xfrm>
            <a:prstGeom prst="rect">
              <a:avLst/>
            </a:prstGeom>
            <a:solidFill>
              <a:srgbClr val="7EC56D"/>
            </a:solidFill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5F5F5F"/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5.  Number of alternatives considered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09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Customer Decision Making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246" y="1752599"/>
            <a:ext cx="8944072" cy="462741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rgbClr val="00B0F0"/>
                </a:solidFill>
              </a:rPr>
              <a:t>Extensive Decision Making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– used when there has been </a:t>
            </a:r>
            <a:r>
              <a:rPr lang="en-US" sz="2800" u="sng" dirty="0" smtClean="0">
                <a:solidFill>
                  <a:srgbClr val="00B0F0"/>
                </a:solidFill>
              </a:rPr>
              <a:t>little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u="sng" dirty="0" smtClean="0">
                <a:solidFill>
                  <a:srgbClr val="00B0F0"/>
                </a:solidFill>
              </a:rPr>
              <a:t>or no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previous experience with the item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00B0F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00B0F0"/>
                </a:solidFill>
              </a:rPr>
              <a:t>High risk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items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Very </a:t>
            </a:r>
            <a:r>
              <a:rPr lang="en-US" sz="2400" u="sng" dirty="0" smtClean="0">
                <a:solidFill>
                  <a:srgbClr val="00B0F0"/>
                </a:solidFill>
              </a:rPr>
              <a:t>expensive</a:t>
            </a:r>
          </a:p>
          <a:p>
            <a:pPr lvl="1" eaLnBrk="1" hangingPunct="1">
              <a:lnSpc>
                <a:spcPct val="90000"/>
              </a:lnSpc>
            </a:pPr>
            <a:endParaRPr lang="en-US" sz="2400" u="sng" dirty="0" smtClean="0">
              <a:solidFill>
                <a:srgbClr val="00B0F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00B0F0"/>
                </a:solidFill>
              </a:rPr>
              <a:t>High value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to the </a:t>
            </a:r>
            <a:r>
              <a:rPr lang="en-US" sz="2400" dirty="0" smtClean="0"/>
              <a:t>customer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High levels of involvement from both customer &amp; salesperson</a:t>
            </a:r>
          </a:p>
          <a:p>
            <a:pPr lvl="2"/>
            <a:r>
              <a:rPr lang="en-US" sz="2200" dirty="0" smtClean="0"/>
              <a:t>Consumer will second guess decision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Evaluate a lot of brands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Customer takes longer  to decide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Businesses need strong, targeted promotions for these customers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marL="274320" lvl="1" indent="0"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18436" name="Picture 4" descr="bm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5601" y="1295400"/>
            <a:ext cx="239183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ouse-bi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5600" y="2743201"/>
            <a:ext cx="23368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ring6_lite17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48801" y="4343400"/>
            <a:ext cx="202141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2251" y="1771651"/>
            <a:ext cx="8720667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b="1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Limited Decision Making</a:t>
            </a:r>
            <a:r>
              <a:rPr lang="en-US" sz="33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3300" dirty="0" smtClean="0">
                <a:latin typeface="Calibri" panose="020F0502020204030204" pitchFamily="34" charset="0"/>
              </a:rPr>
              <a:t>– when a person buys goods and services that he or she has </a:t>
            </a:r>
            <a:r>
              <a:rPr lang="en-US" sz="3300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purchased before but not regularly</a:t>
            </a:r>
          </a:p>
          <a:p>
            <a:pPr lvl="1" eaLnBrk="1" hangingPunct="1">
              <a:lnSpc>
                <a:spcPct val="90000"/>
              </a:lnSpc>
            </a:pPr>
            <a:endParaRPr lang="en-US" sz="3200" u="sng" dirty="0" smtClean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Moderate</a:t>
            </a:r>
            <a:r>
              <a:rPr lang="en-US" sz="2400" dirty="0" smtClean="0">
                <a:latin typeface="Calibri" panose="020F0502020204030204" pitchFamily="34" charset="0"/>
              </a:rPr>
              <a:t> degree of </a:t>
            </a:r>
            <a:r>
              <a:rPr lang="en-US" sz="2400" dirty="0" smtClean="0">
                <a:latin typeface="Calibri" panose="020F0502020204030204" pitchFamily="34" charset="0"/>
              </a:rPr>
              <a:t>risk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Few alternative brands that the customer is choosing between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Person needs </a:t>
            </a:r>
            <a:r>
              <a:rPr lang="en-US" sz="2400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some information</a:t>
            </a: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before buying the product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19459" name="Picture 3" descr="snowboar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nites_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228600"/>
            <a:ext cx="158538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noteboo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8800" y="0"/>
            <a:ext cx="23114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8397" y="1922319"/>
            <a:ext cx="11379200" cy="376150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600" b="1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Routine Decision Making</a:t>
            </a:r>
            <a:r>
              <a:rPr lang="en-US" sz="3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– person needs little information about a </a:t>
            </a:r>
            <a:r>
              <a:rPr lang="en-US" sz="3600" dirty="0" smtClean="0">
                <a:latin typeface="Calibri" panose="020F0502020204030204" pitchFamily="34" charset="0"/>
              </a:rPr>
              <a:t>product</a:t>
            </a:r>
          </a:p>
          <a:p>
            <a:pPr lvl="1"/>
            <a:r>
              <a:rPr lang="en-US" sz="3400" dirty="0" smtClean="0">
                <a:latin typeface="Calibri" panose="020F0502020204030204" pitchFamily="34" charset="0"/>
              </a:rPr>
              <a:t>Frequently purchased, low cost goods</a:t>
            </a:r>
          </a:p>
          <a:p>
            <a:pPr lvl="2"/>
            <a:r>
              <a:rPr lang="en-US" sz="3000" dirty="0" smtClean="0">
                <a:latin typeface="Calibri" panose="020F0502020204030204" pitchFamily="34" charset="0"/>
              </a:rPr>
              <a:t>High </a:t>
            </a:r>
            <a:r>
              <a:rPr lang="en-US" sz="3000" dirty="0" smtClean="0">
                <a:latin typeface="Calibri" panose="020F0502020204030204" pitchFamily="34" charset="0"/>
              </a:rPr>
              <a:t>degree of </a:t>
            </a:r>
            <a:r>
              <a:rPr lang="en-US" sz="3000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prior </a:t>
            </a:r>
            <a:r>
              <a:rPr lang="en-US" sz="3000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experience</a:t>
            </a:r>
          </a:p>
          <a:p>
            <a:pPr lvl="2"/>
            <a:r>
              <a:rPr lang="en-US" sz="3000" dirty="0" smtClean="0">
                <a:latin typeface="Calibri" panose="020F0502020204030204" pitchFamily="34" charset="0"/>
              </a:rPr>
              <a:t>Quick decision</a:t>
            </a:r>
            <a:endParaRPr lang="en-US" sz="3000" dirty="0" smtClean="0">
              <a:latin typeface="Calibri" panose="020F0502020204030204" pitchFamily="34" charset="0"/>
            </a:endParaRPr>
          </a:p>
          <a:p>
            <a:pPr lvl="1" eaLnBrk="1" hangingPunct="1"/>
            <a:endParaRPr lang="en-US" sz="3200" u="sng" dirty="0" smtClean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lvl="1" eaLnBrk="1" hangingPunct="1"/>
            <a:r>
              <a:rPr lang="en-US" sz="3200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Little</a:t>
            </a:r>
            <a:r>
              <a:rPr lang="en-US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perceived </a:t>
            </a:r>
            <a:r>
              <a:rPr lang="en-US" sz="3200" dirty="0" smtClean="0">
                <a:latin typeface="Calibri" panose="020F0502020204030204" pitchFamily="34" charset="0"/>
              </a:rPr>
              <a:t>risk</a:t>
            </a:r>
          </a:p>
          <a:p>
            <a:pPr lvl="2"/>
            <a:r>
              <a:rPr lang="en-US" sz="3000" dirty="0" smtClean="0">
                <a:latin typeface="Calibri" panose="020F0502020204030204" pitchFamily="34" charset="0"/>
              </a:rPr>
              <a:t>Buy first, evaluate later</a:t>
            </a:r>
          </a:p>
          <a:p>
            <a:pPr lvl="1"/>
            <a:endParaRPr lang="en-US" sz="3200" dirty="0">
              <a:latin typeface="Calibri" panose="020F0502020204030204" pitchFamily="34" charset="0"/>
            </a:endParaRP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Customers will often buy the same brand</a:t>
            </a:r>
          </a:p>
          <a:p>
            <a:pPr lvl="1"/>
            <a:endParaRPr lang="en-US" sz="3200" dirty="0">
              <a:latin typeface="Calibri" panose="020F0502020204030204" pitchFamily="34" charset="0"/>
            </a:endParaRP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Companies use price promotions to increase sales</a:t>
            </a:r>
            <a:endParaRPr lang="en-US" sz="3200" dirty="0" smtClean="0">
              <a:latin typeface="Calibri" panose="020F0502020204030204" pitchFamily="34" charset="0"/>
            </a:endParaRPr>
          </a:p>
        </p:txBody>
      </p:sp>
      <p:pic>
        <p:nvPicPr>
          <p:cNvPr id="20483" name="Picture 3" descr="t-shir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68" y="155863"/>
            <a:ext cx="1739625" cy="135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amburger-stor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6324" y="122454"/>
            <a:ext cx="1651673" cy="123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spiral-notebook-0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25882" y="155863"/>
            <a:ext cx="1102353" cy="10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jean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2982" y="167120"/>
            <a:ext cx="2449945" cy="137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 Sheet</a:t>
            </a:r>
            <a:endParaRPr lang="en-US" dirty="0"/>
          </a:p>
        </p:txBody>
      </p:sp>
      <p:pic>
        <p:nvPicPr>
          <p:cNvPr id="4" name="Picture 60" descr="02-110 E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73" y="2252533"/>
            <a:ext cx="6961909" cy="426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4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69" y="219588"/>
            <a:ext cx="10058400" cy="1609344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579" y="1631078"/>
            <a:ext cx="10393282" cy="4050792"/>
          </a:xfrm>
        </p:spPr>
        <p:txBody>
          <a:bodyPr>
            <a:noAutofit/>
          </a:bodyPr>
          <a:lstStyle/>
          <a:p>
            <a:r>
              <a:rPr lang="en-US" sz="3200" dirty="0" smtClean="0"/>
              <a:t> Tests grades were updated</a:t>
            </a:r>
          </a:p>
          <a:p>
            <a:pPr lvl="1"/>
            <a:r>
              <a:rPr lang="en-US" sz="3000" dirty="0" smtClean="0"/>
              <a:t>2 tests went missing from this class period.</a:t>
            </a:r>
          </a:p>
          <a:p>
            <a:pPr lvl="1"/>
            <a:endParaRPr lang="en-US" sz="3000" dirty="0" smtClean="0"/>
          </a:p>
          <a:p>
            <a:r>
              <a:rPr lang="en-US" sz="3200" dirty="0" smtClean="0"/>
              <a:t>Missing a lot of career assignments</a:t>
            </a:r>
          </a:p>
          <a:p>
            <a:pPr lvl="1"/>
            <a:r>
              <a:rPr lang="en-US" sz="3000" dirty="0" smtClean="0"/>
              <a:t>Blanks will turn to zeros by Friday</a:t>
            </a:r>
          </a:p>
          <a:p>
            <a:pPr lvl="1"/>
            <a:endParaRPr lang="en-US" sz="3000" dirty="0" smtClean="0"/>
          </a:p>
          <a:p>
            <a:r>
              <a:rPr lang="en-US" sz="3200" dirty="0" smtClean="0"/>
              <a:t>Print progress reports on Friday (class not school)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Assignment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the back of your Features/Benefits worksheet complete the following:</a:t>
            </a:r>
          </a:p>
          <a:p>
            <a:pPr lvl="1"/>
            <a:r>
              <a:rPr lang="en-US" dirty="0" smtClean="0"/>
              <a:t>Marketing Mix of your product</a:t>
            </a:r>
          </a:p>
          <a:p>
            <a:pPr lvl="2"/>
            <a:r>
              <a:rPr lang="en-US" dirty="0" smtClean="0"/>
              <a:t>Price, Place, Promotion, &amp; Product Name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Target Market of product.  At least 2 characteristics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type of decision-making &amp; buying motive would this product have?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sales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products Marketing Mix?</a:t>
            </a:r>
          </a:p>
          <a:p>
            <a:endParaRPr lang="en-US" dirty="0" smtClean="0"/>
          </a:p>
          <a:p>
            <a:r>
              <a:rPr lang="en-US" dirty="0" smtClean="0"/>
              <a:t>What is the target market of your product?</a:t>
            </a:r>
          </a:p>
          <a:p>
            <a:endParaRPr lang="en-US" dirty="0" smtClean="0"/>
          </a:p>
          <a:p>
            <a:r>
              <a:rPr lang="en-US" dirty="0" smtClean="0"/>
              <a:t>Limited, Routine, Extensive Decision Making</a:t>
            </a:r>
          </a:p>
          <a:p>
            <a:pPr lvl="1"/>
            <a:r>
              <a:rPr lang="en-US" dirty="0" smtClean="0"/>
              <a:t>Example of Each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Your product emotional or rational?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&amp; Benefit Worksheet</a:t>
            </a:r>
          </a:p>
          <a:p>
            <a:endParaRPr lang="en-US" dirty="0" smtClean="0"/>
          </a:p>
          <a:p>
            <a:r>
              <a:rPr lang="en-US" dirty="0" smtClean="0"/>
              <a:t>Shark Tank Example</a:t>
            </a:r>
          </a:p>
          <a:p>
            <a:endParaRPr lang="en-US" dirty="0" smtClean="0"/>
          </a:p>
          <a:p>
            <a:r>
              <a:rPr lang="en-US" dirty="0" smtClean="0"/>
              <a:t>Sales pitch presentations</a:t>
            </a:r>
          </a:p>
          <a:p>
            <a:endParaRPr lang="en-US" dirty="0" smtClean="0"/>
          </a:p>
          <a:p>
            <a:r>
              <a:rPr lang="en-US" dirty="0" smtClean="0"/>
              <a:t>Limited, Routine, Extensive Decision Making &amp; Emotional v. Rational Buying Motive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/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9847" y="2121408"/>
            <a:ext cx="10529969" cy="405079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David wants to know more about the benefits of his new laptop. What about the laptop does he want to know?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What is the warranty?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What is it?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Where Is it sold?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How much does it cost?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What’s in it for him?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v. Benefit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611" t="18964" r="20251" b="11694"/>
          <a:stretch>
            <a:fillRect/>
          </a:stretch>
        </p:blipFill>
        <p:spPr bwMode="auto">
          <a:xfrm>
            <a:off x="2809461" y="1802296"/>
            <a:ext cx="7182678" cy="465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3" y="484632"/>
            <a:ext cx="10439135" cy="1609344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C00000"/>
                </a:solidFill>
              </a:rPr>
              <a:t>Feature:  </a:t>
            </a:r>
            <a:r>
              <a:rPr lang="en-US" sz="5000" dirty="0" smtClean="0"/>
              <a:t>What it is.  Facts about product</a:t>
            </a:r>
            <a:endParaRPr lang="en-US" sz="5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531" t="20464" r="40922" b="61873"/>
          <a:stretch>
            <a:fillRect/>
          </a:stretch>
        </p:blipFill>
        <p:spPr bwMode="auto">
          <a:xfrm>
            <a:off x="781876" y="1974573"/>
            <a:ext cx="10236175" cy="263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9638" y="4745206"/>
            <a:ext cx="1069145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Benefit:</a:t>
            </a:r>
            <a:r>
              <a:rPr lang="en-US" sz="5400" cap="all" dirty="0" smtClean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 </a:t>
            </a:r>
            <a:r>
              <a:rPr kumimoji="0" lang="en-US" sz="54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Why</a:t>
            </a:r>
            <a:r>
              <a:rPr kumimoji="0" lang="en-US" sz="5400" b="0" i="0" u="none" strike="noStrike" kern="1200" cap="all" spc="0" normalizeH="0" noProof="0" dirty="0" smtClean="0">
                <a:ln>
                  <a:noFill/>
                </a:ln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 do I care?</a:t>
            </a:r>
            <a:r>
              <a:rPr kumimoji="0" lang="en-US" sz="54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Explain features so that the customer sees the value.</a:t>
            </a:r>
            <a:endParaRPr kumimoji="0" lang="en-US" sz="4200" b="0" i="0" u="none" strike="noStrike" kern="1200" cap="all" spc="0" normalizeH="0" baseline="0" noProof="0" dirty="0">
              <a:ln>
                <a:noFill/>
              </a:ln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Features &amp;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755" y="1756064"/>
            <a:ext cx="5086973" cy="441613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Obvious</a:t>
            </a:r>
          </a:p>
          <a:p>
            <a:pPr lvl="1"/>
            <a:r>
              <a:rPr lang="en-US" dirty="0" smtClean="0"/>
              <a:t>Customer needs little explanation because they already know the advantages</a:t>
            </a:r>
          </a:p>
          <a:p>
            <a:pPr lvl="1"/>
            <a:r>
              <a:rPr lang="en-US" dirty="0" smtClean="0"/>
              <a:t>Good to point out as reinforcement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Hidden</a:t>
            </a:r>
          </a:p>
          <a:p>
            <a:pPr lvl="1"/>
            <a:r>
              <a:rPr lang="en-US" dirty="0" smtClean="0"/>
              <a:t>Advantages that can’t be seen or understood without the salesperson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Exclusive</a:t>
            </a:r>
          </a:p>
          <a:p>
            <a:pPr lvl="1"/>
            <a:r>
              <a:rPr lang="en-US" dirty="0" smtClean="0"/>
              <a:t>Advantages that only that product can provide</a:t>
            </a:r>
          </a:p>
          <a:p>
            <a:pPr lvl="1"/>
            <a:r>
              <a:rPr lang="en-US" dirty="0" smtClean="0"/>
              <a:t>Selling advantage over competition</a:t>
            </a: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iPod + Nike </a:t>
            </a:r>
            <a:r>
              <a:rPr lang="en-US" dirty="0" smtClean="0">
                <a:hlinkClick r:id="rId2"/>
              </a:rPr>
              <a:t>Commercial</a:t>
            </a: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Ford Focus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>
                <a:hlinkClick r:id="rId4"/>
              </a:rPr>
              <a:t>http://global.samsungtomorrow.com/?p=31772 </a:t>
            </a:r>
            <a:endParaRPr lang="en-US" dirty="0" smtClean="0">
              <a:hlinkClick r:id="rId4"/>
            </a:endParaRPr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http://abc.go.com/shows/shark-tank/episode-guide/season-05/507-180cup-better-life-kymera-tree-t-pee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600" b="1" dirty="0" smtClean="0"/>
              <a:t>Ways to Find Product Features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Construction &amp; Materials of Product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Appearance &amp; Style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Unique Features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Durability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Product Uses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Service &amp; Warranty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feature-benefit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9725"/>
          <a:ext cx="7239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133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 </a:t>
                      </a:r>
                    </a:p>
                    <a:p>
                      <a:r>
                        <a:rPr lang="en-US" dirty="0" smtClean="0"/>
                        <a:t>(What are they?)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(What do they mean?)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Variety of</a:t>
                      </a:r>
                      <a:r>
                        <a:rPr lang="en-US" baseline="0" dirty="0" smtClean="0"/>
                        <a:t> models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will be able to select</a:t>
                      </a:r>
                      <a:r>
                        <a:rPr lang="en-US" baseline="0" dirty="0" smtClean="0"/>
                        <a:t> different components to build a system that meets your specific needs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Monitor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r>
                        <a:rPr lang="en-US" baseline="0" dirty="0" smtClean="0"/>
                        <a:t> monitors that come with these computers enable you to see the entire page.  Gives a clear understanding of how the document looks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These models</a:t>
                      </a:r>
                      <a:r>
                        <a:rPr lang="en-US" baseline="0" dirty="0" smtClean="0"/>
                        <a:t> can be loaded with sufficient memory so your computer can handle any program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Handle all</a:t>
                      </a:r>
                      <a:r>
                        <a:rPr lang="en-US" baseline="0" dirty="0" smtClean="0"/>
                        <a:t> your printing needs in your home or office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3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459</TotalTime>
  <Words>821</Words>
  <Application>Microsoft Office PowerPoint</Application>
  <PresentationFormat>Widescreen</PresentationFormat>
  <Paragraphs>170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Rockwell</vt:lpstr>
      <vt:lpstr>Rockwell Condensed</vt:lpstr>
      <vt:lpstr>Wingdings</vt:lpstr>
      <vt:lpstr>Wood Type</vt:lpstr>
      <vt:lpstr>Warm-up / Agenda</vt:lpstr>
      <vt:lpstr>Announcements</vt:lpstr>
      <vt:lpstr>Agenda</vt:lpstr>
      <vt:lpstr>Warm-up / Agenda</vt:lpstr>
      <vt:lpstr>Feature v. Benefit</vt:lpstr>
      <vt:lpstr>Feature:  What it is.  Facts about product</vt:lpstr>
      <vt:lpstr>Types of Features &amp; benefits</vt:lpstr>
      <vt:lpstr>Finding features</vt:lpstr>
      <vt:lpstr>Sample feature-benefit chart</vt:lpstr>
      <vt:lpstr>Features &amp; Benefits</vt:lpstr>
      <vt:lpstr>Product Features</vt:lpstr>
      <vt:lpstr>Product Benefits</vt:lpstr>
      <vt:lpstr>Decision-Making &amp; Buying Motive</vt:lpstr>
      <vt:lpstr>Customer Buying Motives</vt:lpstr>
      <vt:lpstr>Determining which decision-making level it is….</vt:lpstr>
      <vt:lpstr>Customer Decision Making</vt:lpstr>
      <vt:lpstr>PowerPoint Presentation</vt:lpstr>
      <vt:lpstr>PowerPoint Presentation</vt:lpstr>
      <vt:lpstr>Cheat Sheet</vt:lpstr>
      <vt:lpstr>Assignment</vt:lpstr>
      <vt:lpstr>Back of sales pitch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&amp; Benefits</dc:title>
  <dc:creator>Melissa Shaffer</dc:creator>
  <cp:lastModifiedBy>Melissa Shaffer</cp:lastModifiedBy>
  <cp:revision>36</cp:revision>
  <dcterms:created xsi:type="dcterms:W3CDTF">2013-10-06T21:56:39Z</dcterms:created>
  <dcterms:modified xsi:type="dcterms:W3CDTF">2014-02-23T22:13:40Z</dcterms:modified>
</cp:coreProperties>
</file>