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i5P2Zdifg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ACYuGoP4I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FuwWGIldS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rporate.honda.com/america/facilities.aspx" TargetMode="External"/><Relationship Id="rId2" Type="http://schemas.openxmlformats.org/officeDocument/2006/relationships/hyperlink" Target="http://www.kia.com/#/abou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.gm.com/autoshows/Chevrolet_Centennial/2010/public/intl/en/chevrolet/news.detail.html/content/Pages/news/intl/en/2011/centennial/03_01_the_first_100_years.html" TargetMode="External"/><Relationship Id="rId5" Type="http://schemas.openxmlformats.org/officeDocument/2006/relationships/hyperlink" Target="http://corporate.ford.com/our-company/operations-worldwide" TargetMode="External"/><Relationship Id="rId4" Type="http://schemas.openxmlformats.org/officeDocument/2006/relationships/hyperlink" Target="https://www.bmwusfactory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u3o2-3uSK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IGk2ityMI4M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International Channel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8.1</a:t>
            </a:r>
          </a:p>
          <a:p>
            <a:r>
              <a:rPr lang="en-US" dirty="0" smtClean="0"/>
              <a:t>International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7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How Channel Management Leads to a Competitive Advantage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612503" cy="34163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Facilitate Just-In-Time Inventory (JIT) Systems</a:t>
            </a:r>
          </a:p>
          <a:p>
            <a:pPr lvl="1"/>
            <a:r>
              <a:rPr lang="en-US" dirty="0" smtClean="0"/>
              <a:t>Products arrive just as they are needed</a:t>
            </a:r>
          </a:p>
          <a:p>
            <a:pPr lvl="1"/>
            <a:r>
              <a:rPr lang="en-US" dirty="0" smtClean="0"/>
              <a:t>Computerized Inventory &amp; Point-of-Sale Systems provide constant inventory feedback to warehouses &amp; suppliers</a:t>
            </a:r>
          </a:p>
          <a:p>
            <a:pPr lvl="2"/>
            <a:r>
              <a:rPr lang="en-US" dirty="0" smtClean="0"/>
              <a:t>Allows businesses to cutback on how much inventory they store</a:t>
            </a:r>
          </a:p>
          <a:p>
            <a:pPr lvl="2"/>
            <a:r>
              <a:rPr lang="en-US" dirty="0" smtClean="0"/>
              <a:t>Manufacturers &amp; Shippers focus on distributing product at the right time &amp; at the right location</a:t>
            </a:r>
          </a:p>
          <a:p>
            <a:pPr lvl="2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www.youtube.com/watch?v=Li5P2Zdifgg</a:t>
            </a:r>
            <a:r>
              <a:rPr lang="en-US" dirty="0" smtClean="0"/>
              <a:t> </a:t>
            </a:r>
          </a:p>
          <a:p>
            <a:r>
              <a:rPr lang="en-US" b="1" dirty="0"/>
              <a:t>Lower </a:t>
            </a:r>
            <a:r>
              <a:rPr lang="en-US" b="1" dirty="0" smtClean="0"/>
              <a:t>Cost:  </a:t>
            </a:r>
            <a:r>
              <a:rPr lang="en-US" dirty="0" smtClean="0"/>
              <a:t>							Being more efficient</a:t>
            </a:r>
            <a:endParaRPr lang="en-US" dirty="0"/>
          </a:p>
          <a:p>
            <a:r>
              <a:rPr lang="en-US" b="1" dirty="0"/>
              <a:t>Speed up </a:t>
            </a:r>
            <a:r>
              <a:rPr lang="en-US" b="1" dirty="0" smtClean="0"/>
              <a:t>distribution:  </a:t>
            </a:r>
            <a:r>
              <a:rPr lang="en-US" dirty="0" smtClean="0"/>
              <a:t>					Customer gets product into customer hands quicker</a:t>
            </a:r>
            <a:endParaRPr lang="en-US" dirty="0"/>
          </a:p>
          <a:p>
            <a:r>
              <a:rPr lang="en-US" b="1" dirty="0"/>
              <a:t>Support expansion into new </a:t>
            </a:r>
            <a:r>
              <a:rPr lang="en-US" b="1" dirty="0" smtClean="0"/>
              <a:t>markets</a:t>
            </a:r>
            <a:r>
              <a:rPr lang="en-US" dirty="0" smtClean="0"/>
              <a:t>	Use existing or new distribution 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057332" cy="706964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International Channel Design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2286001"/>
            <a:ext cx="11604171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When entering a new market; International Marketers can either:</a:t>
            </a:r>
          </a:p>
          <a:p>
            <a:pPr lvl="1"/>
            <a:r>
              <a:rPr lang="en-US" altLang="en-US" b="1" dirty="0"/>
              <a:t>Work within an existing channel of distribution</a:t>
            </a:r>
          </a:p>
          <a:p>
            <a:pPr lvl="2"/>
            <a:r>
              <a:rPr lang="en-US" altLang="en-US" dirty="0"/>
              <a:t>Companies will often redesign the distribution channel to increase </a:t>
            </a:r>
            <a:r>
              <a:rPr lang="en-US" altLang="en-US" dirty="0" smtClean="0"/>
              <a:t>efficiency 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b="1" dirty="0" smtClean="0"/>
              <a:t>Establish </a:t>
            </a:r>
            <a:r>
              <a:rPr lang="en-US" altLang="en-US" b="1" dirty="0"/>
              <a:t>a new channel of distribution</a:t>
            </a:r>
          </a:p>
          <a:p>
            <a:pPr lvl="2"/>
            <a:r>
              <a:rPr lang="en-US" altLang="en-US" dirty="0"/>
              <a:t>High risk </a:t>
            </a:r>
            <a:r>
              <a:rPr lang="en-US" altLang="en-US" dirty="0" smtClean="0"/>
              <a:t>strategy</a:t>
            </a:r>
          </a:p>
          <a:p>
            <a:pPr lvl="3"/>
            <a:r>
              <a:rPr lang="en-US" altLang="en-US" sz="1600" dirty="0" smtClean="0"/>
              <a:t>Arrange for the importing of inventory</a:t>
            </a:r>
          </a:p>
          <a:p>
            <a:pPr lvl="3"/>
            <a:r>
              <a:rPr lang="en-US" altLang="en-US" sz="1600" dirty="0" smtClean="0"/>
              <a:t>Develop warehouses</a:t>
            </a:r>
          </a:p>
          <a:p>
            <a:pPr lvl="3"/>
            <a:r>
              <a:rPr lang="en-US" altLang="en-US" sz="1600" dirty="0" smtClean="0"/>
              <a:t>Develop delivery systems</a:t>
            </a:r>
          </a:p>
          <a:p>
            <a:pPr lvl="3"/>
            <a:r>
              <a:rPr lang="en-US" altLang="en-US" sz="1600" dirty="0" smtClean="0"/>
              <a:t>Choose retail locations</a:t>
            </a:r>
          </a:p>
          <a:p>
            <a:pPr lvl="3"/>
            <a:r>
              <a:rPr lang="en-US" altLang="en-US" sz="1600" dirty="0" smtClean="0"/>
              <a:t>Hire &amp; train employees</a:t>
            </a:r>
            <a:endParaRPr lang="en-US" altLang="en-US" sz="1600" dirty="0"/>
          </a:p>
          <a:p>
            <a:pPr lvl="2"/>
            <a:r>
              <a:rPr lang="en-US" altLang="en-US" dirty="0"/>
              <a:t>Need to develop new relationships with suppliers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5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Total Cost Concept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49285"/>
            <a:ext cx="10450286" cy="3973285"/>
          </a:xfrm>
        </p:spPr>
        <p:txBody>
          <a:bodyPr>
            <a:normAutofit lnSpcReduction="10000"/>
          </a:bodyPr>
          <a:lstStyle/>
          <a:p>
            <a:r>
              <a:rPr lang="en-US" altLang="en-US" b="1" dirty="0" smtClean="0"/>
              <a:t>Total Cost Concept:  </a:t>
            </a:r>
            <a:r>
              <a:rPr lang="en-US" altLang="en-US" dirty="0" smtClean="0"/>
              <a:t>all </a:t>
            </a:r>
            <a:r>
              <a:rPr lang="en-US" altLang="en-US" dirty="0"/>
              <a:t>costs must be taken into consideration when designing a channel of distribution</a:t>
            </a:r>
          </a:p>
          <a:p>
            <a:pPr lvl="2"/>
            <a:r>
              <a:rPr lang="en-US" altLang="en-US" dirty="0"/>
              <a:t>Added shipping costs</a:t>
            </a:r>
          </a:p>
          <a:p>
            <a:pPr lvl="2"/>
            <a:r>
              <a:rPr lang="en-US" altLang="en-US" dirty="0"/>
              <a:t>Transportation time must also be </a:t>
            </a:r>
            <a:r>
              <a:rPr lang="en-US" altLang="en-US" dirty="0" smtClean="0"/>
              <a:t>considered</a:t>
            </a:r>
          </a:p>
          <a:p>
            <a:pPr lvl="2"/>
            <a:r>
              <a:rPr lang="en-US" altLang="en-US" dirty="0" smtClean="0"/>
              <a:t>Insurance</a:t>
            </a:r>
          </a:p>
          <a:p>
            <a:pPr lvl="2"/>
            <a:r>
              <a:rPr lang="en-US" altLang="en-US" dirty="0" smtClean="0"/>
              <a:t>Storage</a:t>
            </a:r>
          </a:p>
          <a:p>
            <a:pPr lvl="2"/>
            <a:r>
              <a:rPr lang="en-US" altLang="en-US" dirty="0" smtClean="0"/>
              <a:t>Inventory Losses</a:t>
            </a:r>
          </a:p>
          <a:p>
            <a:pPr lvl="2"/>
            <a:endParaRPr lang="en-US" altLang="en-US" dirty="0"/>
          </a:p>
          <a:p>
            <a:r>
              <a:rPr lang="en-US" altLang="en-US" dirty="0" smtClean="0"/>
              <a:t>Coca-Cola could produce its product in America and ship it overseas but because it is mainly made up of water; it is much cheaper to manufacture in foreign markets. </a:t>
            </a:r>
          </a:p>
          <a:p>
            <a:endParaRPr lang="en-US" altLang="en-US" dirty="0"/>
          </a:p>
          <a:p>
            <a:r>
              <a:rPr lang="en-US" altLang="en-US" b="1" dirty="0" smtClean="0"/>
              <a:t>What happens to the cost of a product when distribution costs are high?</a:t>
            </a:r>
            <a:endParaRPr lang="en-US" alt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Channel Relationships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4" y="2603499"/>
            <a:ext cx="10668000" cy="3753757"/>
          </a:xfrm>
        </p:spPr>
        <p:txBody>
          <a:bodyPr/>
          <a:lstStyle/>
          <a:p>
            <a:r>
              <a:rPr lang="en-US" altLang="en-US" sz="2400" b="1" dirty="0"/>
              <a:t>All distribution systems seek to achieve the lowest cost possible.</a:t>
            </a:r>
          </a:p>
          <a:p>
            <a:pPr lvl="1"/>
            <a:r>
              <a:rPr lang="en-US" altLang="en-US" sz="2000" dirty="0"/>
              <a:t>Can result in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disintermediation: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removal of channel members to save costs</a:t>
            </a:r>
          </a:p>
          <a:p>
            <a:pPr lvl="2"/>
            <a:r>
              <a:rPr lang="en-US" altLang="en-US" sz="2000" dirty="0">
                <a:hlinkClick r:id="rId2"/>
              </a:rPr>
              <a:t>http://www.youtube.com/watch?v=LACYuGoP4IE</a:t>
            </a:r>
            <a:endParaRPr lang="en-US" altLang="en-US" sz="2000" dirty="0"/>
          </a:p>
          <a:p>
            <a:pPr lvl="2"/>
            <a:r>
              <a:rPr lang="en-US" altLang="en-US" sz="2000" dirty="0"/>
              <a:t>Examples of  results due to disintermediation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Channel Power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/>
              <a:t>Some channel members have more power than others </a:t>
            </a:r>
          </a:p>
          <a:p>
            <a:r>
              <a:rPr lang="en-US" altLang="en-US" b="1" dirty="0" smtClean="0">
                <a:solidFill>
                  <a:srgbClr val="FF0000"/>
                </a:solidFill>
              </a:rPr>
              <a:t>Channel </a:t>
            </a:r>
            <a:r>
              <a:rPr lang="en-US" altLang="en-US" b="1" dirty="0">
                <a:solidFill>
                  <a:srgbClr val="FF0000"/>
                </a:solidFill>
              </a:rPr>
              <a:t>captain </a:t>
            </a:r>
            <a:r>
              <a:rPr lang="en-US" altLang="en-US" b="1" dirty="0" smtClean="0">
                <a:solidFill>
                  <a:srgbClr val="FF0000"/>
                </a:solidFill>
              </a:rPr>
              <a:t>– </a:t>
            </a:r>
            <a:r>
              <a:rPr lang="en-US" altLang="en-US" dirty="0" smtClean="0"/>
              <a:t>takes </a:t>
            </a:r>
            <a:r>
              <a:rPr lang="en-US" altLang="en-US" dirty="0"/>
              <a:t>the leadership role in organizing a distribution system</a:t>
            </a:r>
          </a:p>
          <a:p>
            <a:pPr lvl="1"/>
            <a:r>
              <a:rPr lang="en-US" altLang="en-US" dirty="0" smtClean="0"/>
              <a:t>Examples are Coca-Cola &amp; Walmart</a:t>
            </a:r>
          </a:p>
          <a:p>
            <a:pPr lvl="1"/>
            <a:r>
              <a:rPr lang="en-US" altLang="en-US" dirty="0" smtClean="0"/>
              <a:t>Gain </a:t>
            </a:r>
            <a:r>
              <a:rPr lang="en-US" altLang="en-US" dirty="0"/>
              <a:t>power through their ability to reward or punish channel members and through their knowledge of their product-market</a:t>
            </a:r>
          </a:p>
          <a:p>
            <a:r>
              <a:rPr lang="en-US" dirty="0" smtClean="0"/>
              <a:t>As channel captain; Coca-Cola can discontinue its relationship with certain vendors if they are not successful or reward vendors that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Finding International Partners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220617" cy="3851729"/>
          </a:xfrm>
        </p:spPr>
        <p:txBody>
          <a:bodyPr>
            <a:normAutofit lnSpcReduction="10000"/>
          </a:bodyPr>
          <a:lstStyle/>
          <a:p>
            <a:r>
              <a:rPr lang="en-US" altLang="en-US" b="1" dirty="0"/>
              <a:t>There are a number of ways for international marketers to find partners.</a:t>
            </a:r>
          </a:p>
          <a:p>
            <a:pPr lvl="1"/>
            <a:r>
              <a:rPr lang="en-US" altLang="en-US" dirty="0" smtClean="0"/>
              <a:t>Government </a:t>
            </a:r>
            <a:r>
              <a:rPr lang="en-US" altLang="en-US" dirty="0"/>
              <a:t>sources from commerce departments</a:t>
            </a:r>
          </a:p>
          <a:p>
            <a:pPr lvl="1"/>
            <a:r>
              <a:rPr lang="en-US" altLang="en-US" dirty="0" smtClean="0"/>
              <a:t>Trade </a:t>
            </a:r>
            <a:r>
              <a:rPr lang="en-US" altLang="en-US" dirty="0"/>
              <a:t>show contacts</a:t>
            </a:r>
          </a:p>
          <a:p>
            <a:pPr lvl="1"/>
            <a:r>
              <a:rPr lang="en-US" altLang="en-US" dirty="0" smtClean="0"/>
              <a:t>Internet</a:t>
            </a:r>
          </a:p>
          <a:p>
            <a:pPr lvl="1"/>
            <a:r>
              <a:rPr lang="en-US" altLang="en-US" dirty="0" smtClean="0"/>
              <a:t>Current distribution members (Distributors, Sales Employees, Customers)</a:t>
            </a:r>
          </a:p>
          <a:p>
            <a:pPr lvl="1"/>
            <a:endParaRPr lang="en-US" altLang="en-US" dirty="0"/>
          </a:p>
          <a:p>
            <a:r>
              <a:rPr lang="en-US" altLang="en-US" b="1" dirty="0" smtClean="0"/>
              <a:t>Export Management Companies (EMC’s) </a:t>
            </a:r>
            <a:r>
              <a:rPr lang="en-US" altLang="en-US" dirty="0" smtClean="0"/>
              <a:t>specialize in helping businesses distribute products. </a:t>
            </a:r>
          </a:p>
          <a:p>
            <a:pPr lvl="1"/>
            <a:r>
              <a:rPr lang="en-US" altLang="en-US" dirty="0" smtClean="0"/>
              <a:t>Act as an agent or broker</a:t>
            </a:r>
          </a:p>
          <a:p>
            <a:pPr lvl="1"/>
            <a:r>
              <a:rPr lang="en-US" altLang="en-US" dirty="0" smtClean="0"/>
              <a:t>Agents typically don’t own the product but make commission off the sale of it</a:t>
            </a:r>
          </a:p>
          <a:p>
            <a:pPr lvl="1"/>
            <a:r>
              <a:rPr lang="en-US" altLang="en-US" dirty="0"/>
              <a:t>Agents can be like “flip that house” </a:t>
            </a:r>
            <a:r>
              <a:rPr lang="en-US" altLang="en-US" dirty="0">
                <a:hlinkClick r:id="rId2"/>
              </a:rPr>
              <a:t>https://</a:t>
            </a:r>
            <a:r>
              <a:rPr lang="en-US" altLang="en-US" dirty="0" smtClean="0">
                <a:hlinkClick r:id="rId2"/>
              </a:rPr>
              <a:t>www.youtube.com/watch?v=VFuwWGIldS8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Children’s </a:t>
            </a:r>
            <a:r>
              <a:rPr lang="en-US" b="1" dirty="0" smtClean="0">
                <a:solidFill>
                  <a:srgbClr val="FFFF00"/>
                </a:solidFill>
              </a:rPr>
              <a:t>Story Assignment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3202" t="16271" r="25578" b="24229"/>
          <a:stretch/>
        </p:blipFill>
        <p:spPr>
          <a:xfrm>
            <a:off x="413658" y="2340428"/>
            <a:ext cx="5780313" cy="377711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5869" t="36763" r="26747" b="10722"/>
          <a:stretch/>
        </p:blipFill>
        <p:spPr>
          <a:xfrm>
            <a:off x="6272541" y="2503713"/>
            <a:ext cx="5919459" cy="36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9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8.1 Activity:  Auto Dealer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2362199"/>
            <a:ext cx="10798629" cy="4201886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Research an automobile manufacturer who has opened up a manufacturing plant in a foreign country in order to lower total cost of distribution to that country</a:t>
            </a:r>
          </a:p>
          <a:p>
            <a:pPr marL="457200" indent="-457200"/>
            <a:r>
              <a:rPr lang="en-US" altLang="en-US" dirty="0">
                <a:hlinkClick r:id="rId2"/>
              </a:rPr>
              <a:t>http://www.kia.com/#/about/</a:t>
            </a:r>
            <a:endParaRPr lang="en-US" altLang="en-US" dirty="0"/>
          </a:p>
          <a:p>
            <a:pPr marL="457200" indent="-457200"/>
            <a:r>
              <a:rPr lang="en-US" altLang="en-US" dirty="0">
                <a:hlinkClick r:id="rId3"/>
              </a:rPr>
              <a:t>http://corporate.honda.com/america/facilities.aspx</a:t>
            </a:r>
            <a:endParaRPr lang="en-US" altLang="en-US" dirty="0"/>
          </a:p>
          <a:p>
            <a:pPr marL="457200" indent="-457200"/>
            <a:r>
              <a:rPr lang="en-US" altLang="en-US" dirty="0">
                <a:hlinkClick r:id="rId4"/>
              </a:rPr>
              <a:t>https://www.bmwusfactory.com/</a:t>
            </a:r>
            <a:endParaRPr lang="en-US" altLang="en-US" dirty="0"/>
          </a:p>
          <a:p>
            <a:pPr marL="457200" indent="-457200"/>
            <a:r>
              <a:rPr lang="en-US" altLang="en-US" dirty="0">
                <a:hlinkClick r:id="rId5"/>
              </a:rPr>
              <a:t>http://corporate.ford.com/our-company/operations-worldwide</a:t>
            </a:r>
            <a:endParaRPr lang="en-US" altLang="en-US" dirty="0"/>
          </a:p>
          <a:p>
            <a:pPr marL="457200" indent="-457200"/>
            <a:r>
              <a:rPr lang="en-US" altLang="en-US" dirty="0">
                <a:hlinkClick r:id="rId6"/>
              </a:rPr>
              <a:t>http://media.gm.com/autoshows/Chevrolet_Centennial/2010/public/intl/en/chevrolet/news.detail.html/content/Pages/news/intl/en/2011/centennial/03_01_the_first_100_years.html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Channel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Channel of Distribution:  </a:t>
            </a:r>
            <a:r>
              <a:rPr lang="en-US" altLang="en-US" dirty="0" smtClean="0"/>
              <a:t>the </a:t>
            </a:r>
            <a:r>
              <a:rPr lang="en-US" altLang="en-US" dirty="0"/>
              <a:t>path used to move products from their source to the </a:t>
            </a:r>
            <a:r>
              <a:rPr lang="en-US" altLang="en-US" dirty="0" smtClean="0"/>
              <a:t>customer</a:t>
            </a:r>
          </a:p>
          <a:p>
            <a:endParaRPr lang="en-US" altLang="en-US" dirty="0"/>
          </a:p>
          <a:p>
            <a:pPr marL="342900" lvl="1" indent="-342900"/>
            <a:r>
              <a:rPr lang="en-US" altLang="en-US" sz="1800" b="1" dirty="0" smtClean="0"/>
              <a:t>Logistics: </a:t>
            </a:r>
            <a:r>
              <a:rPr lang="en-US" altLang="en-US" sz="1800" dirty="0" smtClean="0"/>
              <a:t>Activities </a:t>
            </a:r>
            <a:r>
              <a:rPr lang="en-US" altLang="en-US" sz="1800" dirty="0"/>
              <a:t>that create an </a:t>
            </a:r>
            <a:r>
              <a:rPr lang="en-US" altLang="en-US" sz="1800" b="1" dirty="0"/>
              <a:t>orderly and timely acquisition </a:t>
            </a:r>
            <a:r>
              <a:rPr lang="en-US" altLang="en-US" sz="1800" dirty="0"/>
              <a:t>and </a:t>
            </a:r>
            <a:r>
              <a:rPr lang="en-US" altLang="en-US" sz="1800" b="1" dirty="0"/>
              <a:t>transportation</a:t>
            </a:r>
            <a:r>
              <a:rPr lang="en-US" altLang="en-US" sz="1800" dirty="0"/>
              <a:t> of products through the channel of distribution</a:t>
            </a:r>
          </a:p>
          <a:p>
            <a:endParaRPr lang="en-US" altLang="en-US" dirty="0" smtClean="0"/>
          </a:p>
          <a:p>
            <a:r>
              <a:rPr lang="en-US" altLang="en-US" dirty="0">
                <a:hlinkClick r:id="rId2"/>
              </a:rPr>
              <a:t>https://</a:t>
            </a:r>
            <a:r>
              <a:rPr lang="en-US" altLang="en-US" dirty="0" smtClean="0">
                <a:hlinkClick r:id="rId2"/>
              </a:rPr>
              <a:t>www.youtube.com/watch?v=Vu3o2-3uSKE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b="1" dirty="0" smtClean="0"/>
              <a:t>What are three things that go into the logistics of a water bottle?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28916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Bottle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717" y="2317173"/>
            <a:ext cx="10338955" cy="4187536"/>
          </a:xfrm>
        </p:spPr>
        <p:txBody>
          <a:bodyPr>
            <a:normAutofit/>
          </a:bodyPr>
          <a:lstStyle/>
          <a:p>
            <a:r>
              <a:rPr lang="en-US" b="1" dirty="0" smtClean="0"/>
              <a:t>Involves Everything Pertaining to a product</a:t>
            </a:r>
          </a:p>
          <a:p>
            <a:pPr lvl="1"/>
            <a:r>
              <a:rPr lang="en-US" dirty="0" smtClean="0"/>
              <a:t>Packaging materials</a:t>
            </a:r>
          </a:p>
          <a:p>
            <a:pPr lvl="2"/>
            <a:r>
              <a:rPr lang="en-US" dirty="0" smtClean="0"/>
              <a:t>Recycled plastics to bottling company</a:t>
            </a:r>
          </a:p>
          <a:p>
            <a:pPr lvl="2"/>
            <a:r>
              <a:rPr lang="en-US" dirty="0" smtClean="0"/>
              <a:t>Bottle cap is shipped to same bottling company</a:t>
            </a:r>
          </a:p>
          <a:p>
            <a:pPr lvl="2"/>
            <a:r>
              <a:rPr lang="en-US" dirty="0" smtClean="0"/>
              <a:t>The safety seal is shipped to the same bottling company</a:t>
            </a:r>
          </a:p>
          <a:p>
            <a:pPr lvl="2"/>
            <a:r>
              <a:rPr lang="en-US" dirty="0" smtClean="0"/>
              <a:t>Labels are shipped from graphics company</a:t>
            </a:r>
          </a:p>
          <a:p>
            <a:pPr lvl="2"/>
            <a:r>
              <a:rPr lang="en-US" dirty="0" smtClean="0"/>
              <a:t>All materials are packaged together</a:t>
            </a:r>
          </a:p>
          <a:p>
            <a:pPr lvl="1"/>
            <a:r>
              <a:rPr lang="en-US" dirty="0" smtClean="0"/>
              <a:t>The Water itself is shipped to same bottling company</a:t>
            </a:r>
          </a:p>
          <a:p>
            <a:pPr lvl="1"/>
            <a:r>
              <a:rPr lang="en-US" dirty="0" smtClean="0"/>
              <a:t>Making sure the water is shipped to all outlets</a:t>
            </a:r>
          </a:p>
          <a:p>
            <a:pPr lvl="2"/>
            <a:r>
              <a:rPr lang="en-US" dirty="0" smtClean="0"/>
              <a:t>Time oriented</a:t>
            </a:r>
          </a:p>
          <a:p>
            <a:pPr lvl="2"/>
            <a:r>
              <a:rPr lang="en-US" dirty="0" smtClean="0"/>
              <a:t>Location driven</a:t>
            </a:r>
          </a:p>
          <a:p>
            <a:pPr lvl="3"/>
            <a:r>
              <a:rPr lang="en-US" dirty="0" smtClean="0"/>
              <a:t>Manufacturer - Distribution center – Retailer/Consumer Outlets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1026" name="Picture 2" descr="http://site-images.s3.amazonaws.com/wp-content/uploads/Bottled-Wa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911" y="2924463"/>
            <a:ext cx="23812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913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Most products are not sold straight from manufacturer</a:t>
            </a:r>
          </a:p>
          <a:p>
            <a:pPr lvl="1"/>
            <a:r>
              <a:rPr lang="en-US" dirty="0" smtClean="0"/>
              <a:t>Most people do not buy their pencils directly from </a:t>
            </a:r>
            <a:r>
              <a:rPr lang="en-US" dirty="0" err="1" smtClean="0"/>
              <a:t>bic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What are you wearing / using right now that you purchased from the manufacturer that made it?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When you purchase an item from a supplier outside of the manufacturer you are using an </a:t>
            </a:r>
            <a:r>
              <a:rPr lang="en-US" b="1" dirty="0" smtClean="0"/>
              <a:t>intermediary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Intermediary is </a:t>
            </a:r>
            <a:r>
              <a:rPr lang="en-US" altLang="en-US" dirty="0"/>
              <a:t>an independent business that assists the flow of goods and services from producer to customers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642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Intermediaries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15273" cy="3416300"/>
          </a:xfrm>
        </p:spPr>
        <p:txBody>
          <a:bodyPr/>
          <a:lstStyle/>
          <a:p>
            <a:r>
              <a:rPr lang="en-US" b="1" dirty="0" smtClean="0"/>
              <a:t>Agents &amp; Brokers:  </a:t>
            </a:r>
            <a:r>
              <a:rPr lang="en-US" dirty="0" smtClean="0"/>
              <a:t>They don’t own the products they sell; they just move them</a:t>
            </a:r>
          </a:p>
          <a:p>
            <a:pPr lvl="1"/>
            <a:r>
              <a:rPr lang="en-US" dirty="0" smtClean="0"/>
              <a:t>Real Estate</a:t>
            </a:r>
          </a:p>
          <a:p>
            <a:pPr lvl="1"/>
            <a:r>
              <a:rPr lang="en-US" dirty="0" smtClean="0"/>
              <a:t>Sports Agents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Example Jay Z &amp; Roc Nation Clients</a:t>
            </a:r>
          </a:p>
          <a:p>
            <a:pPr lvl="2"/>
            <a:r>
              <a:rPr lang="en-US" dirty="0" smtClean="0"/>
              <a:t>Robinson Cano</a:t>
            </a:r>
          </a:p>
          <a:p>
            <a:pPr lvl="2"/>
            <a:r>
              <a:rPr lang="en-US" dirty="0" err="1" smtClean="0"/>
              <a:t>Dez</a:t>
            </a:r>
            <a:r>
              <a:rPr lang="en-US" dirty="0" smtClean="0"/>
              <a:t> Bryant</a:t>
            </a:r>
          </a:p>
          <a:p>
            <a:pPr lvl="2"/>
            <a:r>
              <a:rPr lang="en-US" dirty="0" smtClean="0"/>
              <a:t>Ndamukong Suh</a:t>
            </a:r>
          </a:p>
          <a:p>
            <a:pPr lvl="2"/>
            <a:r>
              <a:rPr lang="en-US" dirty="0" smtClean="0"/>
              <a:t>Kevin Durant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gamedayrcom.c.presscdn.com/wp-content/uploads/2013/04/jay-z-roc-nation-agency-cano-me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711" y="3141519"/>
            <a:ext cx="3210639" cy="362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2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Intermediaries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603500"/>
            <a:ext cx="4688959" cy="3416301"/>
          </a:xfrm>
        </p:spPr>
        <p:txBody>
          <a:bodyPr>
            <a:normAutofit/>
          </a:bodyPr>
          <a:lstStyle/>
          <a:p>
            <a:r>
              <a:rPr lang="en-US" b="1" dirty="0" smtClean="0"/>
              <a:t>Wholesalers: </a:t>
            </a:r>
            <a:r>
              <a:rPr lang="en-US" dirty="0" smtClean="0"/>
              <a:t>A business selling </a:t>
            </a:r>
            <a:r>
              <a:rPr lang="en-US" dirty="0"/>
              <a:t>goods in relatively large quantities to buyers(retailers) other than the ultimate consumers. </a:t>
            </a:r>
            <a:endParaRPr lang="en-US" dirty="0" smtClean="0"/>
          </a:p>
          <a:p>
            <a:pPr lvl="1"/>
            <a:r>
              <a:rPr lang="en-US" dirty="0" smtClean="0"/>
              <a:t>Sell products in the Industrial Market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www.youtube.com/watch?v=IGk2ityMI4M</a:t>
            </a:r>
            <a:r>
              <a:rPr lang="en-US" dirty="0" smtClean="0"/>
              <a:t>  (3:18)</a:t>
            </a:r>
          </a:p>
          <a:p>
            <a:pPr lvl="1"/>
            <a:endParaRPr lang="en-US" dirty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1089" t="8449" r="32481" b="14753"/>
          <a:stretch/>
        </p:blipFill>
        <p:spPr>
          <a:xfrm>
            <a:off x="6624084" y="2583420"/>
            <a:ext cx="4974828" cy="380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205" y="2497174"/>
            <a:ext cx="4825158" cy="3416301"/>
          </a:xfrm>
        </p:spPr>
        <p:txBody>
          <a:bodyPr/>
          <a:lstStyle/>
          <a:p>
            <a:r>
              <a:rPr lang="en-US" b="1" dirty="0"/>
              <a:t>Retailers:</a:t>
            </a:r>
            <a:r>
              <a:rPr lang="en-US" dirty="0"/>
              <a:t>  A business or person that sells goods to the consumer as opposed to a wholesaler or supplier.</a:t>
            </a:r>
          </a:p>
          <a:p>
            <a:pPr lvl="1"/>
            <a:r>
              <a:rPr lang="en-US" dirty="0"/>
              <a:t>Fruit Snack for someone who can name 1 of the top 5 retailers in the world?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437" t="10476" r="15075" b="4968"/>
          <a:stretch/>
        </p:blipFill>
        <p:spPr>
          <a:xfrm>
            <a:off x="5677085" y="2333107"/>
            <a:ext cx="6114422" cy="41257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745948" y="2990890"/>
            <a:ext cx="1122218" cy="4156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9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Channel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157" y="2439581"/>
            <a:ext cx="6697499" cy="381970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General Trend in Channel Management is Shorter distribution channels </a:t>
            </a:r>
          </a:p>
          <a:p>
            <a:endParaRPr lang="en-US" sz="2000" dirty="0" smtClean="0"/>
          </a:p>
          <a:p>
            <a:pPr lvl="1"/>
            <a:r>
              <a:rPr lang="en-US" sz="1800" dirty="0" smtClean="0"/>
              <a:t>Less intermediaries involved</a:t>
            </a:r>
          </a:p>
          <a:p>
            <a:pPr lvl="2"/>
            <a:r>
              <a:rPr lang="en-US" dirty="0" smtClean="0"/>
              <a:t>Cheaper for Walmart to buy directly from Hanes or General Mills than from Associated Grocers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Shortest channel is a direct channel</a:t>
            </a:r>
          </a:p>
          <a:p>
            <a:pPr lvl="1"/>
            <a:r>
              <a:rPr lang="en-US" dirty="0" smtClean="0"/>
              <a:t>A long channel is indirect &amp; uses intermediaries </a:t>
            </a:r>
          </a:p>
          <a:p>
            <a:pPr lvl="2"/>
            <a:r>
              <a:rPr lang="en-US" dirty="0" smtClean="0"/>
              <a:t>Consumer goods typically use a longer distribution channel (</a:t>
            </a:r>
            <a:r>
              <a:rPr lang="en-US" dirty="0" err="1" smtClean="0"/>
              <a:t>Indirec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9" name="Picture 2" descr="https://mclementsite.files.wordpress.com/2013/12/markeint-channel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61" y="2439581"/>
            <a:ext cx="4595081" cy="436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9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Intermediaries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40229" y="2603499"/>
            <a:ext cx="9884227" cy="4112987"/>
          </a:xfrm>
        </p:spPr>
        <p:txBody>
          <a:bodyPr/>
          <a:lstStyle/>
          <a:p>
            <a:r>
              <a:rPr lang="en-US" altLang="en-US" sz="2800" dirty="0"/>
              <a:t>Breaking bulk shipment into smaller quantities</a:t>
            </a:r>
          </a:p>
          <a:p>
            <a:r>
              <a:rPr lang="en-US" altLang="en-US" sz="2800" dirty="0"/>
              <a:t>Provide information to other channel members</a:t>
            </a:r>
          </a:p>
          <a:p>
            <a:r>
              <a:rPr lang="en-US" altLang="en-US" sz="2800" dirty="0"/>
              <a:t>Storage of products</a:t>
            </a:r>
          </a:p>
          <a:p>
            <a:r>
              <a:rPr lang="en-US" altLang="en-US" sz="2800" dirty="0"/>
              <a:t>Transportation of products</a:t>
            </a:r>
          </a:p>
          <a:p>
            <a:r>
              <a:rPr lang="en-US" altLang="en-US" sz="2800" dirty="0"/>
              <a:t>Provide financing</a:t>
            </a:r>
          </a:p>
          <a:p>
            <a:r>
              <a:rPr lang="en-US" altLang="en-US" sz="2800" dirty="0"/>
              <a:t>Promote products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245</TotalTime>
  <Words>844</Words>
  <Application>Microsoft Office PowerPoint</Application>
  <PresentationFormat>Widescreen</PresentationFormat>
  <Paragraphs>131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 Boardroom</vt:lpstr>
      <vt:lpstr>International Channel Design</vt:lpstr>
      <vt:lpstr>International Channel Design</vt:lpstr>
      <vt:lpstr>Water Bottle</vt:lpstr>
      <vt:lpstr>Channel Length</vt:lpstr>
      <vt:lpstr>Examples of Intermediaries</vt:lpstr>
      <vt:lpstr>Examples of Intermediaries</vt:lpstr>
      <vt:lpstr>Intermediaries</vt:lpstr>
      <vt:lpstr>Trends in Channel Management</vt:lpstr>
      <vt:lpstr>Role of Intermediaries</vt:lpstr>
      <vt:lpstr>How Channel Management Leads to a Competitive Advantage</vt:lpstr>
      <vt:lpstr>International Channel Design</vt:lpstr>
      <vt:lpstr>Total Cost Concept</vt:lpstr>
      <vt:lpstr>Channel Relationships</vt:lpstr>
      <vt:lpstr>Channel Power</vt:lpstr>
      <vt:lpstr>Finding International Partners</vt:lpstr>
      <vt:lpstr>Children’s Story Assignment</vt:lpstr>
      <vt:lpstr>8.1 Activity:  Auto Dealer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Channel Design</dc:title>
  <dc:creator>Melissa Shaffer</dc:creator>
  <cp:lastModifiedBy>Melissa Shaffer</cp:lastModifiedBy>
  <cp:revision>29</cp:revision>
  <dcterms:created xsi:type="dcterms:W3CDTF">2015-04-16T00:58:47Z</dcterms:created>
  <dcterms:modified xsi:type="dcterms:W3CDTF">2015-04-16T05:04:10Z</dcterms:modified>
</cp:coreProperties>
</file>