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pPr/>
              <a:t>4/20/2015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mosREOfkX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Exporting &amp; Logistics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International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147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 smtClean="0"/>
              <a:t>Logistics</a:t>
            </a:r>
            <a:r>
              <a:rPr lang="en-US" sz="2800" dirty="0" smtClean="0"/>
              <a:t> involve the transportation and storage of products between producer and consumer</a:t>
            </a:r>
          </a:p>
          <a:p>
            <a:r>
              <a:rPr lang="en-US" sz="2800" dirty="0" smtClean="0"/>
              <a:t>Modern technology makes logistics easier than in the past:</a:t>
            </a:r>
          </a:p>
          <a:p>
            <a:pPr lvl="1"/>
            <a:r>
              <a:rPr lang="en-US" sz="2400" b="1" dirty="0" smtClean="0"/>
              <a:t>GPS</a:t>
            </a:r>
            <a:r>
              <a:rPr lang="en-US" sz="2400" dirty="0" smtClean="0"/>
              <a:t> allows ships to avoid bad weather</a:t>
            </a:r>
          </a:p>
          <a:p>
            <a:pPr lvl="1"/>
            <a:r>
              <a:rPr lang="en-US" sz="2400" dirty="0" smtClean="0"/>
              <a:t>Easy to track individual shipments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Cost 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Shipping by water or land is generally cheaper in terms of transportation costs</a:t>
            </a:r>
          </a:p>
          <a:p>
            <a:r>
              <a:rPr lang="en-US" sz="2800" b="1" dirty="0" smtClean="0"/>
              <a:t>Total Costs May Not Be:</a:t>
            </a:r>
          </a:p>
          <a:p>
            <a:pPr lvl="2"/>
            <a:r>
              <a:rPr lang="en-US" sz="2000" dirty="0" smtClean="0"/>
              <a:t>Greater chances for spoilage, loss, or obsolescence</a:t>
            </a:r>
          </a:p>
          <a:p>
            <a:pPr lvl="2"/>
            <a:r>
              <a:rPr lang="en-US" sz="2000" dirty="0" smtClean="0"/>
              <a:t>Warehousing and insurance costs may be higher</a:t>
            </a:r>
          </a:p>
          <a:p>
            <a:pPr lvl="2"/>
            <a:r>
              <a:rPr lang="en-US" sz="2000" dirty="0" smtClean="0"/>
              <a:t>Air freight enhances security, limits shipping time, assures faster delivery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b="1" dirty="0" smtClean="0"/>
              <a:t>Marketers need to look at the </a:t>
            </a:r>
            <a:r>
              <a:rPr lang="en-US" sz="2400" b="1" dirty="0" smtClean="0">
                <a:solidFill>
                  <a:srgbClr val="FF0000"/>
                </a:solidFill>
              </a:rPr>
              <a:t>end cost </a:t>
            </a:r>
            <a:r>
              <a:rPr lang="en-US" sz="2400" b="1" dirty="0" smtClean="0"/>
              <a:t>when determining which mode of transportation to use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&amp; Freight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136" y="2121408"/>
            <a:ext cx="10838688" cy="405079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Free </a:t>
            </a:r>
            <a:r>
              <a:rPr lang="en-US" sz="2800" b="1" dirty="0" smtClean="0"/>
              <a:t>on board (FOB)—</a:t>
            </a:r>
            <a:r>
              <a:rPr lang="en-US" sz="2800" dirty="0" smtClean="0"/>
              <a:t>determines where the shipper pays the transportation </a:t>
            </a:r>
            <a:r>
              <a:rPr lang="en-US" sz="2800" dirty="0" smtClean="0"/>
              <a:t>costs</a:t>
            </a:r>
          </a:p>
          <a:p>
            <a:endParaRPr lang="en-US" sz="2800" dirty="0" smtClean="0"/>
          </a:p>
          <a:p>
            <a:r>
              <a:rPr lang="en-US" sz="2800" b="1" dirty="0" smtClean="0"/>
              <a:t> FOB destination</a:t>
            </a:r>
            <a:r>
              <a:rPr lang="en-US" sz="2800" dirty="0" smtClean="0"/>
              <a:t>—seller pays shipping costs to the buyer’s delivery </a:t>
            </a:r>
            <a:r>
              <a:rPr lang="en-US" sz="2800" dirty="0" smtClean="0"/>
              <a:t>point</a:t>
            </a:r>
          </a:p>
          <a:p>
            <a:endParaRPr lang="en-US" sz="2800" dirty="0" smtClean="0"/>
          </a:p>
          <a:p>
            <a:r>
              <a:rPr lang="en-US" sz="2800" b="1" dirty="0" smtClean="0"/>
              <a:t>FOB Origin</a:t>
            </a:r>
            <a:r>
              <a:rPr lang="en-US" sz="2800" dirty="0" smtClean="0"/>
              <a:t>—buyer pays shipping costs from the seller’s departure </a:t>
            </a:r>
            <a:r>
              <a:rPr lang="en-US" sz="2800" dirty="0" smtClean="0"/>
              <a:t>point</a:t>
            </a:r>
          </a:p>
          <a:p>
            <a:endParaRPr lang="en-US" sz="2800" dirty="0" smtClean="0"/>
          </a:p>
          <a:p>
            <a:r>
              <a:rPr lang="en-US" sz="2800" dirty="0" smtClean="0"/>
              <a:t>May include cost, insurance, and freight </a:t>
            </a:r>
            <a:r>
              <a:rPr lang="en-US" sz="2800" b="1" dirty="0" smtClean="0"/>
              <a:t>(CIF)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Water transportation</a:t>
            </a:r>
          </a:p>
          <a:p>
            <a:pPr lvl="1"/>
            <a:r>
              <a:rPr lang="en-US" dirty="0" smtClean="0"/>
              <a:t>Within a continent—utilize rivers and lakes</a:t>
            </a:r>
          </a:p>
          <a:p>
            <a:pPr lvl="1"/>
            <a:r>
              <a:rPr lang="en-US" dirty="0" smtClean="0"/>
              <a:t>Cargo containers used for overseas </a:t>
            </a:r>
            <a:r>
              <a:rPr lang="en-US" dirty="0" smtClean="0"/>
              <a:t>shipping</a:t>
            </a:r>
          </a:p>
          <a:p>
            <a:pPr lvl="2"/>
            <a:r>
              <a:rPr lang="en-US" dirty="0" smtClean="0"/>
              <a:t>About 90% of the worlds trade is shipped via containers</a:t>
            </a:r>
            <a:endParaRPr lang="en-US" dirty="0" smtClean="0"/>
          </a:p>
          <a:p>
            <a:pPr lvl="1"/>
            <a:r>
              <a:rPr lang="en-US" dirty="0" smtClean="0"/>
              <a:t>Good for bulk items such as grain or minerals</a:t>
            </a:r>
          </a:p>
          <a:p>
            <a:pPr lvl="1"/>
            <a:r>
              <a:rPr lang="en-US" dirty="0" smtClean="0"/>
              <a:t>Half of all U.S. imports arrive via cargo container—over 9 million containers </a:t>
            </a:r>
            <a:r>
              <a:rPr lang="en-US" dirty="0" smtClean="0"/>
              <a:t>yearly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 Air cargo</a:t>
            </a:r>
          </a:p>
          <a:p>
            <a:pPr lvl="1"/>
            <a:r>
              <a:rPr lang="en-US" dirty="0" smtClean="0"/>
              <a:t>Containerized jumbo jets can carry over 90 tons</a:t>
            </a:r>
          </a:p>
          <a:p>
            <a:pPr lvl="1"/>
            <a:r>
              <a:rPr lang="en-US" dirty="0" smtClean="0"/>
              <a:t>Costs are higher than other transportation</a:t>
            </a:r>
          </a:p>
          <a:p>
            <a:pPr lvl="1"/>
            <a:r>
              <a:rPr lang="en-US" dirty="0" smtClean="0"/>
              <a:t>Fast delivery avoids need for warehousing</a:t>
            </a:r>
          </a:p>
          <a:p>
            <a:pPr lvl="1"/>
            <a:r>
              <a:rPr lang="en-US" dirty="0" smtClean="0"/>
              <a:t>Less opportunity for theft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Modes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Land transportation</a:t>
            </a:r>
          </a:p>
          <a:p>
            <a:pPr lvl="1"/>
            <a:r>
              <a:rPr lang="en-US" dirty="0" smtClean="0"/>
              <a:t>Two main modes: </a:t>
            </a:r>
            <a:r>
              <a:rPr lang="en-US" b="1" dirty="0" smtClean="0"/>
              <a:t>rail and truck</a:t>
            </a:r>
          </a:p>
          <a:p>
            <a:pPr lvl="1"/>
            <a:r>
              <a:rPr lang="en-US" dirty="0" smtClean="0"/>
              <a:t>Rail typically used for bulk products</a:t>
            </a:r>
          </a:p>
          <a:p>
            <a:pPr lvl="1"/>
            <a:r>
              <a:rPr lang="en-US" dirty="0" smtClean="0"/>
              <a:t>Usually require land connections to air or ferry</a:t>
            </a:r>
          </a:p>
          <a:p>
            <a:pPr lvl="1"/>
            <a:r>
              <a:rPr lang="en-US" dirty="0" smtClean="0"/>
              <a:t>Long-distance land shipments increase chance of loss, damage, delivery uncertainty</a:t>
            </a:r>
          </a:p>
          <a:p>
            <a:endParaRPr lang="en-US" dirty="0" smtClean="0"/>
          </a:p>
          <a:p>
            <a:r>
              <a:rPr lang="en-US" b="1" dirty="0" smtClean="0"/>
              <a:t>Pipelines</a:t>
            </a:r>
          </a:p>
          <a:p>
            <a:pPr lvl="1"/>
            <a:r>
              <a:rPr lang="en-US" dirty="0" smtClean="0"/>
              <a:t>Primarily for energy-related products (oil and natural gas)</a:t>
            </a:r>
          </a:p>
          <a:p>
            <a:pPr lvl="1"/>
            <a:r>
              <a:rPr lang="en-US" dirty="0" smtClean="0"/>
              <a:t>Coal can also be put into a liquid mixture (slurry) and shipped through </a:t>
            </a:r>
            <a:r>
              <a:rPr lang="en-US" dirty="0" err="1" smtClean="0"/>
              <a:t>pilelines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Intermodal transport </a:t>
            </a:r>
            <a:r>
              <a:rPr lang="en-US" sz="2800" dirty="0" smtClean="0"/>
              <a:t>involves a combination of transportation modes.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b="1" dirty="0" err="1" smtClean="0"/>
              <a:t>Fishyback</a:t>
            </a:r>
            <a:r>
              <a:rPr lang="en-US" sz="2800" b="1" dirty="0" smtClean="0"/>
              <a:t>: 	</a:t>
            </a:r>
            <a:r>
              <a:rPr lang="en-US" sz="2400" dirty="0" smtClean="0"/>
              <a:t>Containerized </a:t>
            </a:r>
            <a:r>
              <a:rPr lang="en-US" sz="2400" dirty="0" smtClean="0"/>
              <a:t>shipping between trucks &amp; ships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b="1" dirty="0" smtClean="0"/>
              <a:t>Piggyback: 	</a:t>
            </a:r>
            <a:r>
              <a:rPr lang="en-US" sz="2400" dirty="0" smtClean="0"/>
              <a:t>Shipping </a:t>
            </a:r>
            <a:r>
              <a:rPr lang="en-US" sz="2400" dirty="0" smtClean="0"/>
              <a:t>between truck and rail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b="1" dirty="0" err="1" smtClean="0"/>
              <a:t>Birdyback</a:t>
            </a:r>
            <a:r>
              <a:rPr lang="en-US" sz="2800" b="1" dirty="0" smtClean="0"/>
              <a:t>:	</a:t>
            </a:r>
            <a:r>
              <a:rPr lang="en-US" sz="2400" dirty="0" smtClean="0"/>
              <a:t>Shipping </a:t>
            </a:r>
            <a:r>
              <a:rPr lang="en-US" sz="2400" dirty="0" smtClean="0"/>
              <a:t>between truck and air cargo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Using the textbook or this PowerPoint; create 10 quiz questions over the following concepts: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Exporting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Direct or Indirect Exporting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Customs or Customs Broker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Bill of Lading or Certificate of Origin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Free Trade Zones (FTZ)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Logistics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Total Cost Concept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FOB, FOB Destination, FOB Origin, CIF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Transportation Modes</a:t>
            </a:r>
          </a:p>
          <a:p>
            <a:pPr marL="891540" lvl="2" indent="-342900">
              <a:buFont typeface="+mj-lt"/>
              <a:buAutoNum type="arabicPeriod"/>
            </a:pPr>
            <a:r>
              <a:rPr lang="en-US" dirty="0" smtClean="0"/>
              <a:t>Water, Air, Land, &amp; Pipeline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Intermodal Transport</a:t>
            </a:r>
          </a:p>
          <a:p>
            <a:pPr marL="617220" lvl="1" indent="-342900">
              <a:buFont typeface="+mj-lt"/>
              <a:buAutoNum type="arabicPeriod"/>
            </a:pPr>
            <a:endParaRPr lang="en-US" dirty="0" smtClean="0"/>
          </a:p>
          <a:p>
            <a:pPr marL="617220" lvl="1" indent="-342900"/>
            <a:r>
              <a:rPr lang="en-US" b="1" dirty="0" smtClean="0"/>
              <a:t>Must type out questions &amp; provide correct answer</a:t>
            </a:r>
          </a:p>
          <a:p>
            <a:pPr marL="891540" lvl="2" indent="-342900"/>
            <a:r>
              <a:rPr lang="en-US" b="1" dirty="0" smtClean="0"/>
              <a:t>Submit through </a:t>
            </a:r>
            <a:r>
              <a:rPr lang="en-US" b="1" smtClean="0"/>
              <a:t>Edmodo</a:t>
            </a:r>
            <a:endParaRPr lang="en-US" dirty="0" smtClean="0"/>
          </a:p>
          <a:p>
            <a:pPr marL="617220" lvl="1" indent="-34290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5" y="0"/>
            <a:ext cx="10058400" cy="1609344"/>
          </a:xfrm>
        </p:spPr>
        <p:txBody>
          <a:bodyPr/>
          <a:lstStyle/>
          <a:p>
            <a:r>
              <a:rPr lang="en-US" dirty="0" smtClean="0"/>
              <a:t>True or False: 8.1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74" y="1210748"/>
            <a:ext cx="10651099" cy="475363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long channel of distribution will have multiple intermediaries </a:t>
            </a:r>
          </a:p>
          <a:p>
            <a:pPr marL="457200" indent="-457200">
              <a:buFont typeface="+mj-lt"/>
              <a:buAutoNum type="arabicPeriod"/>
            </a:pPr>
            <a:endParaRPr lang="en-US" sz="11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Logistics takes into account multiple aspects of channel management including order processing &amp; transportation of products</a:t>
            </a:r>
          </a:p>
          <a:p>
            <a:pPr marL="457200" indent="-457200">
              <a:buFont typeface="+mj-lt"/>
              <a:buAutoNum type="arabicPeriod"/>
            </a:pPr>
            <a:endParaRPr lang="en-US" sz="11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Companies use Just-In-Time Inventory as a way of stockpiling merchandise so that they always have ample amount of merchandise on-hand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channel captain is always the manufacturer of a product</a:t>
            </a:r>
          </a:p>
          <a:p>
            <a:pPr marL="457200" indent="-457200">
              <a:buFont typeface="+mj-lt"/>
              <a:buAutoNum type="arabicPeriod"/>
            </a:pPr>
            <a:endParaRPr lang="en-US" sz="1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total cost concept is the same thing as production costs.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Agents &amp; brokers are common examples of Export Management Companies (EMCs)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Companies can gain a competitive advantage via their distribution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842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0"/>
            <a:ext cx="10058400" cy="1609344"/>
          </a:xfrm>
        </p:spPr>
        <p:txBody>
          <a:bodyPr wrap="none"/>
          <a:lstStyle/>
          <a:p>
            <a:r>
              <a:rPr lang="en-US" dirty="0" smtClean="0"/>
              <a:t>Why April is a Bummer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1186434"/>
            <a:ext cx="11795760" cy="58430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100" b="1" dirty="0" smtClean="0"/>
              <a:t>4/4, 1968		</a:t>
            </a:r>
            <a:r>
              <a:rPr lang="en-US" sz="2100" dirty="0" smtClean="0"/>
              <a:t>Martin Luther King Jr. </a:t>
            </a:r>
            <a:r>
              <a:rPr lang="en-US" sz="2100" dirty="0" smtClean="0"/>
              <a:t>Assassinated </a:t>
            </a:r>
            <a:endParaRPr lang="en-US" sz="2100" b="1" dirty="0" smtClean="0"/>
          </a:p>
          <a:p>
            <a:pPr marL="0" indent="0">
              <a:buNone/>
            </a:pPr>
            <a:r>
              <a:rPr lang="en-US" sz="2100" b="1" dirty="0" smtClean="0"/>
              <a:t>4/5,  1994		</a:t>
            </a:r>
            <a:r>
              <a:rPr lang="en-US" sz="2100" dirty="0" smtClean="0"/>
              <a:t>Kurt Cobain suicide </a:t>
            </a:r>
          </a:p>
          <a:p>
            <a:pPr marL="0" indent="0">
              <a:buNone/>
            </a:pPr>
            <a:r>
              <a:rPr lang="en-US" sz="2100" b="1" dirty="0" smtClean="0"/>
              <a:t>4/14, 1865		</a:t>
            </a:r>
            <a:r>
              <a:rPr lang="en-US" sz="2100" dirty="0" smtClean="0"/>
              <a:t>President Lincoln Shot</a:t>
            </a:r>
            <a:endParaRPr lang="en-US" sz="2100" dirty="0"/>
          </a:p>
          <a:p>
            <a:pPr marL="0" indent="0">
              <a:buNone/>
            </a:pPr>
            <a:r>
              <a:rPr lang="en-US" sz="2100" b="1" dirty="0" smtClean="0"/>
              <a:t>4/15, 1912		</a:t>
            </a:r>
            <a:r>
              <a:rPr lang="en-US" sz="2100" dirty="0" smtClean="0"/>
              <a:t>Titanic Sinks</a:t>
            </a:r>
          </a:p>
          <a:p>
            <a:pPr marL="0" indent="0">
              <a:buNone/>
            </a:pPr>
            <a:r>
              <a:rPr lang="en-US" sz="2100" b="1" dirty="0" smtClean="0"/>
              <a:t>4/15, 2013</a:t>
            </a:r>
            <a:r>
              <a:rPr lang="en-US" sz="2100" dirty="0" smtClean="0"/>
              <a:t>		Boston Marathon Bombing</a:t>
            </a:r>
          </a:p>
          <a:p>
            <a:pPr marL="0" indent="0">
              <a:buNone/>
            </a:pPr>
            <a:r>
              <a:rPr lang="en-US" sz="2100" b="1" dirty="0" smtClean="0"/>
              <a:t>4/16, 2007		</a:t>
            </a:r>
            <a:r>
              <a:rPr lang="en-US" sz="2100" dirty="0" smtClean="0"/>
              <a:t>Virginia Tech Shooting</a:t>
            </a:r>
          </a:p>
          <a:p>
            <a:pPr marL="0" indent="0">
              <a:buNone/>
            </a:pPr>
            <a:r>
              <a:rPr lang="en-US" sz="2100" b="1" dirty="0" smtClean="0"/>
              <a:t>4/19, 1995</a:t>
            </a:r>
            <a:r>
              <a:rPr lang="en-US" sz="2100" dirty="0" smtClean="0"/>
              <a:t>		Oklahoma City Bombing</a:t>
            </a:r>
          </a:p>
          <a:p>
            <a:pPr marL="0" indent="0">
              <a:buNone/>
            </a:pPr>
            <a:r>
              <a:rPr lang="en-US" sz="2100" b="1" dirty="0" smtClean="0"/>
              <a:t>4/19  1993</a:t>
            </a:r>
            <a:r>
              <a:rPr lang="en-US" sz="2100" dirty="0" smtClean="0"/>
              <a:t>		Waco, Texas</a:t>
            </a:r>
          </a:p>
          <a:p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4/20 Facts</a:t>
            </a:r>
          </a:p>
          <a:p>
            <a:r>
              <a:rPr lang="en-US" dirty="0" smtClean="0"/>
              <a:t>1836		Wisconsin became a state </a:t>
            </a:r>
          </a:p>
          <a:p>
            <a:r>
              <a:rPr lang="en-US" dirty="0" smtClean="0"/>
              <a:t>1889		Adolf </a:t>
            </a:r>
            <a:r>
              <a:rPr lang="en-US" dirty="0" smtClean="0"/>
              <a:t>Hitler’s </a:t>
            </a:r>
            <a:r>
              <a:rPr lang="en-US" dirty="0" smtClean="0"/>
              <a:t>Birthday</a:t>
            </a:r>
          </a:p>
          <a:p>
            <a:r>
              <a:rPr lang="en-US" dirty="0" smtClean="0"/>
              <a:t>1912		Fenway Park opened in Boston </a:t>
            </a:r>
          </a:p>
          <a:p>
            <a:r>
              <a:rPr lang="en-US" dirty="0" smtClean="0"/>
              <a:t>1916		Wrigley Field opened in Chicago</a:t>
            </a:r>
          </a:p>
          <a:p>
            <a:r>
              <a:rPr lang="en-US" dirty="0" smtClean="0"/>
              <a:t>1920		Tornado kills 219 people in Alabama &amp; Mississippi </a:t>
            </a:r>
          </a:p>
          <a:p>
            <a:r>
              <a:rPr lang="en-US" dirty="0" smtClean="0"/>
              <a:t>1999		Columbine High School Massacre; 13 killed &amp; 24 injured</a:t>
            </a:r>
          </a:p>
          <a:p>
            <a:r>
              <a:rPr lang="en-US" dirty="0" smtClean="0"/>
              <a:t>2007		Johnson Space Center Shooting</a:t>
            </a:r>
          </a:p>
          <a:p>
            <a:r>
              <a:rPr lang="en-US" dirty="0" smtClean="0"/>
              <a:t>2010		BP Oil Spill Disaster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27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20</a:t>
            </a:r>
            <a:r>
              <a:rPr lang="en-US" baseline="30000" dirty="0" smtClean="0"/>
              <a:t>th</a:t>
            </a:r>
            <a:r>
              <a:rPr lang="en-US" dirty="0" smtClean="0"/>
              <a:t>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7:20 am – 7:45 am		Children’s Story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28" y="153162"/>
            <a:ext cx="10058400" cy="1609344"/>
          </a:xfrm>
        </p:spPr>
        <p:txBody>
          <a:bodyPr/>
          <a:lstStyle/>
          <a:p>
            <a:r>
              <a:rPr lang="en-US" dirty="0" smtClean="0"/>
              <a:t>Importing &amp; Exporting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600200"/>
            <a:ext cx="11064240" cy="460629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Importing</a:t>
            </a:r>
            <a:r>
              <a:rPr lang="en-US" sz="2800" dirty="0" smtClean="0"/>
              <a:t> </a:t>
            </a:r>
            <a:r>
              <a:rPr lang="en-US" sz="2800" dirty="0"/>
              <a:t>is the receiving of </a:t>
            </a:r>
            <a:r>
              <a:rPr lang="en-US" sz="2800" dirty="0" smtClean="0"/>
              <a:t>goods</a:t>
            </a:r>
          </a:p>
          <a:p>
            <a:endParaRPr lang="en-US" sz="2800" dirty="0"/>
          </a:p>
          <a:p>
            <a:r>
              <a:rPr lang="en-US" altLang="en-US" sz="2800" b="1" dirty="0" smtClean="0"/>
              <a:t>Exporting: 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process of shipping a product to another part of the world for trade or </a:t>
            </a:r>
            <a:r>
              <a:rPr lang="en-US" altLang="en-US" sz="2800" dirty="0" smtClean="0"/>
              <a:t>sale</a:t>
            </a:r>
          </a:p>
          <a:p>
            <a:endParaRPr lang="en-US" altLang="en-US" sz="2800" dirty="0"/>
          </a:p>
          <a:p>
            <a:r>
              <a:rPr lang="en-US" altLang="en-US" sz="2800" b="1" dirty="0" smtClean="0"/>
              <a:t>Exporting Includes</a:t>
            </a:r>
            <a:r>
              <a:rPr lang="en-US" altLang="en-US" sz="2800" b="1" dirty="0"/>
              <a:t>:</a:t>
            </a:r>
          </a:p>
          <a:p>
            <a:pPr lvl="1"/>
            <a:r>
              <a:rPr lang="en-US" altLang="en-US" sz="2400" dirty="0"/>
              <a:t>Identification of customers</a:t>
            </a:r>
          </a:p>
          <a:p>
            <a:pPr lvl="1"/>
            <a:r>
              <a:rPr lang="en-US" altLang="en-US" sz="2400" dirty="0"/>
              <a:t>Preparing products for shipment</a:t>
            </a:r>
          </a:p>
          <a:p>
            <a:pPr lvl="1"/>
            <a:r>
              <a:rPr lang="en-US" altLang="en-US" sz="2400" dirty="0"/>
              <a:t>Arranging documentation</a:t>
            </a:r>
          </a:p>
          <a:p>
            <a:pPr lvl="1"/>
            <a:r>
              <a:rPr lang="en-US" altLang="en-US" sz="2400" dirty="0"/>
              <a:t>Clearing customs</a:t>
            </a:r>
          </a:p>
          <a:p>
            <a:pPr lvl="1"/>
            <a:r>
              <a:rPr lang="en-US" altLang="en-US" sz="2400" dirty="0"/>
              <a:t>Planning shipping/delivery of products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8139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v. Indirect Exporting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Indirect Exporting: </a:t>
            </a:r>
            <a:r>
              <a:rPr lang="en-US" sz="2800" dirty="0" smtClean="0"/>
              <a:t>Occurs when a business uses an agent or broker to help find customers &amp; export products</a:t>
            </a:r>
          </a:p>
          <a:p>
            <a:pPr lvl="1"/>
            <a:r>
              <a:rPr lang="en-US" sz="2400" dirty="0" smtClean="0"/>
              <a:t>Useful when a company isn’t fully committed to international marketing</a:t>
            </a:r>
          </a:p>
          <a:p>
            <a:pPr lvl="1"/>
            <a:r>
              <a:rPr lang="en-US" sz="2400" dirty="0" smtClean="0"/>
              <a:t>Can increase the total cost of the sale</a:t>
            </a:r>
          </a:p>
          <a:p>
            <a:pPr lvl="1"/>
            <a:endParaRPr lang="en-US" sz="2400" dirty="0"/>
          </a:p>
          <a:p>
            <a:r>
              <a:rPr lang="en-US" sz="2800" b="1" dirty="0" smtClean="0"/>
              <a:t>Direct Exporting:  </a:t>
            </a:r>
            <a:r>
              <a:rPr lang="en-US" sz="2800" dirty="0" smtClean="0"/>
              <a:t>A company actively controls finding markets and exporting products.</a:t>
            </a:r>
          </a:p>
        </p:txBody>
      </p:sp>
    </p:spTree>
    <p:extLst>
      <p:ext uri="{BB962C8B-B14F-4D97-AF65-F5344CB8AC3E}">
        <p14:creationId xmlns:p14="http://schemas.microsoft.com/office/powerpoint/2010/main" xmlns="" val="422706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8" y="0"/>
            <a:ext cx="10058400" cy="1609344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608" y="1314449"/>
            <a:ext cx="6702552" cy="53870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 product enters a foreign market </a:t>
            </a:r>
            <a:r>
              <a:rPr lang="en-US" dirty="0" smtClean="0"/>
              <a:t>it </a:t>
            </a:r>
            <a:r>
              <a:rPr lang="en-US" dirty="0" smtClean="0"/>
              <a:t>must clear </a:t>
            </a:r>
            <a:r>
              <a:rPr lang="en-US" b="1" dirty="0" smtClean="0"/>
              <a:t>customs</a:t>
            </a:r>
          </a:p>
          <a:p>
            <a:endParaRPr lang="en-US" b="1" dirty="0"/>
          </a:p>
          <a:p>
            <a:r>
              <a:rPr lang="en-US" b="1" dirty="0" smtClean="0"/>
              <a:t>Customs: </a:t>
            </a:r>
            <a:r>
              <a:rPr lang="en-US" dirty="0" smtClean="0"/>
              <a:t>Acts as immigration control for products entering the country</a:t>
            </a:r>
          </a:p>
          <a:p>
            <a:pPr lvl="1"/>
            <a:r>
              <a:rPr lang="en-US" altLang="en-US" dirty="0" smtClean="0"/>
              <a:t>Inspect </a:t>
            </a:r>
            <a:r>
              <a:rPr lang="en-US" altLang="en-US" dirty="0"/>
              <a:t>shipments to insure proper documentation</a:t>
            </a:r>
          </a:p>
          <a:p>
            <a:pPr lvl="1"/>
            <a:r>
              <a:rPr lang="en-US" altLang="en-US" dirty="0"/>
              <a:t>Collect customs fees</a:t>
            </a:r>
          </a:p>
          <a:p>
            <a:pPr lvl="1"/>
            <a:r>
              <a:rPr lang="en-US" altLang="en-US" dirty="0"/>
              <a:t>Insure restricted products do not enter</a:t>
            </a:r>
          </a:p>
          <a:p>
            <a:pPr lvl="2"/>
            <a:r>
              <a:rPr lang="en-US" altLang="en-US" dirty="0"/>
              <a:t>E.g., dangerous items, embargoed products, fake products, endangered species </a:t>
            </a:r>
            <a:r>
              <a:rPr lang="en-US" altLang="en-US" dirty="0" smtClean="0"/>
              <a:t>products</a:t>
            </a:r>
          </a:p>
          <a:p>
            <a:pPr lvl="2"/>
            <a:endParaRPr lang="en-US" altLang="en-US" dirty="0"/>
          </a:p>
          <a:p>
            <a:r>
              <a:rPr lang="en-US" altLang="en-US" b="1" dirty="0" smtClean="0"/>
              <a:t>Customs Broker:</a:t>
            </a:r>
            <a:r>
              <a:rPr lang="en-US" altLang="en-US" dirty="0" smtClean="0"/>
              <a:t>  An intermediary that helps products move through customs.</a:t>
            </a:r>
          </a:p>
          <a:p>
            <a:pPr lvl="1"/>
            <a:r>
              <a:rPr lang="en-US" altLang="en-US" dirty="0"/>
              <a:t>Licensed by U.S. Department of Treasury</a:t>
            </a:r>
          </a:p>
          <a:p>
            <a:pPr lvl="1"/>
            <a:r>
              <a:rPr lang="en-US" altLang="en-US" dirty="0"/>
              <a:t>May also work with Dept. of Agriculture, Environmental Protection Agency, or Food &amp; Drug Administration</a:t>
            </a:r>
          </a:p>
          <a:p>
            <a:endParaRPr lang="en-US" altLang="en-US" dirty="0"/>
          </a:p>
          <a:p>
            <a:pPr lvl="1"/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540" t="8556" r="31199" b="17508"/>
          <a:stretch/>
        </p:blipFill>
        <p:spPr>
          <a:xfrm>
            <a:off x="7109460" y="1028701"/>
            <a:ext cx="5082540" cy="56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85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0058400" cy="1609344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80210"/>
            <a:ext cx="11475720" cy="4983480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Bill of </a:t>
            </a:r>
            <a:r>
              <a:rPr lang="en-US" altLang="en-US" sz="2800" b="1" dirty="0" smtClean="0"/>
              <a:t>lading:  </a:t>
            </a:r>
            <a:r>
              <a:rPr lang="en-US" altLang="en-US" sz="2800" dirty="0" smtClean="0"/>
              <a:t>Issued </a:t>
            </a:r>
            <a:r>
              <a:rPr lang="en-US" altLang="en-US" sz="2800" dirty="0"/>
              <a:t>by carrier (transporter) to shipper (exporter) acknowledging receipt of goods</a:t>
            </a:r>
          </a:p>
          <a:p>
            <a:pPr lvl="1"/>
            <a:r>
              <a:rPr lang="en-US" altLang="en-US" dirty="0"/>
              <a:t>Describes type and quantity of goods</a:t>
            </a:r>
          </a:p>
          <a:p>
            <a:pPr lvl="1"/>
            <a:r>
              <a:rPr lang="en-US" altLang="en-US" dirty="0"/>
              <a:t>Describes how goods will be shipped</a:t>
            </a:r>
          </a:p>
          <a:p>
            <a:pPr lvl="1"/>
            <a:r>
              <a:rPr lang="en-US" altLang="en-US" dirty="0"/>
              <a:t>Identifies destination</a:t>
            </a:r>
          </a:p>
          <a:p>
            <a:pPr lvl="1"/>
            <a:r>
              <a:rPr lang="en-US" altLang="en-US" sz="2000" b="1" dirty="0" smtClean="0"/>
              <a:t>Great Video on the BL: </a:t>
            </a:r>
            <a:r>
              <a:rPr lang="en-US" altLang="en-US" sz="2000" dirty="0" smtClean="0">
                <a:hlinkClick r:id="rId2"/>
              </a:rPr>
              <a:t>http</a:t>
            </a:r>
            <a:r>
              <a:rPr lang="en-US" altLang="en-US" sz="2000" dirty="0">
                <a:hlinkClick r:id="rId2"/>
              </a:rPr>
              <a:t>://</a:t>
            </a:r>
            <a:r>
              <a:rPr lang="en-US" altLang="en-US" sz="2000" dirty="0" smtClean="0">
                <a:hlinkClick r:id="rId2"/>
              </a:rPr>
              <a:t>www.youtube.com/watch?v=nmosREOfkXw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lvl="1"/>
            <a:endParaRPr lang="en-US" altLang="en-US" sz="2000" dirty="0"/>
          </a:p>
          <a:p>
            <a:r>
              <a:rPr lang="en-US" altLang="en-US" sz="2400" b="1" dirty="0"/>
              <a:t>Certificate of </a:t>
            </a:r>
            <a:r>
              <a:rPr lang="en-US" altLang="en-US" sz="2400" b="1" dirty="0" smtClean="0"/>
              <a:t>origin:  </a:t>
            </a:r>
            <a:r>
              <a:rPr lang="en-US" altLang="en-US" sz="2400" dirty="0" smtClean="0"/>
              <a:t>Document </a:t>
            </a:r>
            <a:r>
              <a:rPr lang="en-US" altLang="en-US" sz="2400" dirty="0"/>
              <a:t>that identifies the country in which exported goods are obtained, produced, or processed</a:t>
            </a:r>
          </a:p>
          <a:p>
            <a:pPr lvl="1"/>
            <a:r>
              <a:rPr lang="en-US" altLang="en-US" dirty="0"/>
              <a:t>Helps determine import duties or whether the products may be legally </a:t>
            </a:r>
            <a:r>
              <a:rPr lang="en-US" altLang="en-US" dirty="0" smtClean="0"/>
              <a:t>imported </a:t>
            </a:r>
            <a:r>
              <a:rPr lang="en-US" altLang="en-US" dirty="0"/>
              <a:t>depending on country of origin</a:t>
            </a:r>
          </a:p>
          <a:p>
            <a:endParaRPr lang="en-US" alt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784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096" y="1633728"/>
            <a:ext cx="4754880" cy="3977640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Foreign Trade Zone (FTZ</a:t>
            </a:r>
            <a:r>
              <a:rPr lang="en-US" altLang="en-US" sz="2400" b="1" dirty="0" smtClean="0"/>
              <a:t>): </a:t>
            </a:r>
            <a:r>
              <a:rPr lang="en-US" altLang="en-US" sz="2400" dirty="0" smtClean="0"/>
              <a:t>an </a:t>
            </a:r>
            <a:r>
              <a:rPr lang="en-US" altLang="en-US" sz="2400" dirty="0"/>
              <a:t>area designated by a country as a specialized zone where products may be exempt from duties</a:t>
            </a:r>
          </a:p>
          <a:p>
            <a:pPr lvl="1"/>
            <a:r>
              <a:rPr lang="en-US" altLang="en-US" sz="2000" dirty="0"/>
              <a:t>Products in FTZ’s may be stored, modified, displayed without paying duties</a:t>
            </a:r>
          </a:p>
          <a:p>
            <a:pPr lvl="1"/>
            <a:r>
              <a:rPr lang="en-US" altLang="en-US" sz="2000" dirty="0"/>
              <a:t>Products exported out of FTZ’s no import duties are paid where the FTZ is </a:t>
            </a:r>
            <a:r>
              <a:rPr lang="en-US" altLang="en-US" sz="2000" dirty="0" smtClean="0"/>
              <a:t>located</a:t>
            </a:r>
            <a:endParaRPr lang="en-US" alt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7436" t="8931" r="18457" b="32398"/>
          <a:stretch>
            <a:fillRect/>
          </a:stretch>
        </p:blipFill>
        <p:spPr bwMode="auto">
          <a:xfrm>
            <a:off x="5129547" y="1223263"/>
            <a:ext cx="6795753" cy="388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7174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228</TotalTime>
  <Words>822</Words>
  <Application>Microsoft Office PowerPoint</Application>
  <PresentationFormat>Custom</PresentationFormat>
  <Paragraphs>146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Wood Type</vt:lpstr>
      <vt:lpstr>Exporting &amp; Logistics</vt:lpstr>
      <vt:lpstr>True or False: 8.1 Review</vt:lpstr>
      <vt:lpstr>Why April is a Bummer</vt:lpstr>
      <vt:lpstr>April 20th Agenda</vt:lpstr>
      <vt:lpstr>Importing &amp; Exporting</vt:lpstr>
      <vt:lpstr>Direct v. Indirect Exporting </vt:lpstr>
      <vt:lpstr>Documentation</vt:lpstr>
      <vt:lpstr>Documentation</vt:lpstr>
      <vt:lpstr>Documentation</vt:lpstr>
      <vt:lpstr>International Logistics</vt:lpstr>
      <vt:lpstr>Total Cost Concept</vt:lpstr>
      <vt:lpstr>Logistics &amp; Freight Terms</vt:lpstr>
      <vt:lpstr>Transportation Modes</vt:lpstr>
      <vt:lpstr>Transportation Modes cont.</vt:lpstr>
      <vt:lpstr>Freight Terms</vt:lpstr>
      <vt:lpstr>Assignment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Exporting &amp; Logistics</dc:title>
  <dc:creator>Melissa Shaffer</dc:creator>
  <cp:lastModifiedBy>melissa1.shaffer</cp:lastModifiedBy>
  <cp:revision>18</cp:revision>
  <dcterms:created xsi:type="dcterms:W3CDTF">2015-04-20T01:02:44Z</dcterms:created>
  <dcterms:modified xsi:type="dcterms:W3CDTF">2015-04-20T10:59:15Z</dcterms:modified>
</cp:coreProperties>
</file>