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ED0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F06waZ1y_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Cultures &amp; Marketing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9605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Opinion Leaders:</a:t>
            </a:r>
          </a:p>
          <a:p>
            <a:pPr lvl="1"/>
            <a:r>
              <a:rPr lang="en-US" b="1" dirty="0"/>
              <a:t>An individual who influences </a:t>
            </a:r>
            <a:r>
              <a:rPr lang="en-US" b="1" dirty="0" smtClean="0"/>
              <a:t>the </a:t>
            </a:r>
            <a:r>
              <a:rPr lang="en-US" b="1" dirty="0"/>
              <a:t>opinion of others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These are the trend setters.  </a:t>
            </a:r>
            <a:endParaRPr lang="en-US" b="1" dirty="0"/>
          </a:p>
          <a:p>
            <a:pPr lvl="1"/>
            <a:r>
              <a:rPr lang="en-US" b="1" dirty="0" smtClean="0"/>
              <a:t>Marketers influence them so that they will influence others to buy</a:t>
            </a:r>
          </a:p>
          <a:p>
            <a:pPr lvl="1"/>
            <a:r>
              <a:rPr lang="en-US" b="1" dirty="0" smtClean="0"/>
              <a:t>Opinion leaders are typically first to try a product</a:t>
            </a:r>
          </a:p>
          <a:p>
            <a:pPr lvl="1"/>
            <a:r>
              <a:rPr lang="en-US" b="1" dirty="0" smtClean="0"/>
              <a:t>Usually self-indulgent</a:t>
            </a:r>
          </a:p>
          <a:p>
            <a:pPr lvl="1"/>
            <a:r>
              <a:rPr lang="en-US" b="1" dirty="0" smtClean="0"/>
              <a:t>Willing to try new products (especially technology)</a:t>
            </a:r>
          </a:p>
          <a:p>
            <a:pPr lvl="1"/>
            <a:r>
              <a:rPr lang="en-US" b="1" dirty="0" smtClean="0"/>
              <a:t>Marketers sometimes try to create opinion leaders by hiring attractive females to model products or giving away product for free so that cool people have it</a:t>
            </a:r>
          </a:p>
          <a:p>
            <a:pPr lvl="1"/>
            <a:r>
              <a:rPr lang="en-US" b="1" dirty="0" smtClean="0"/>
              <a:t>Marketers look to blogs to determine interests.  Teens are very open with thoughts online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0626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Family is the most important social institution for many consumers</a:t>
            </a:r>
          </a:p>
          <a:p>
            <a:pPr lvl="1"/>
            <a:r>
              <a:rPr lang="en-US" dirty="0" smtClean="0"/>
              <a:t>Influence values, attitudes, self-concept, &amp; buying behavior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Example: 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A family that values health eats &amp; acts much differently than those that don’t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Socialization Process</a:t>
            </a:r>
          </a:p>
          <a:p>
            <a:pPr lvl="2"/>
            <a:r>
              <a:rPr lang="en-US" dirty="0" smtClean="0"/>
              <a:t>The passing down of cultural values and norms to children</a:t>
            </a:r>
          </a:p>
          <a:p>
            <a:pPr lvl="2"/>
            <a:r>
              <a:rPr lang="en-US" dirty="0" smtClean="0"/>
              <a:t>Children mimic their parents shopping habits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Initiators:  Suggest, initiate, or plant seed of purchase</a:t>
            </a:r>
          </a:p>
          <a:p>
            <a:pPr lvl="2"/>
            <a:r>
              <a:rPr lang="en-US" dirty="0" smtClean="0"/>
              <a:t>Influencers: Members of the family whose opinions are valued</a:t>
            </a:r>
          </a:p>
          <a:p>
            <a:pPr lvl="2"/>
            <a:r>
              <a:rPr lang="en-US" dirty="0" smtClean="0"/>
              <a:t>The Decision Maker: Family member who actually makes decision about purchase</a:t>
            </a:r>
          </a:p>
          <a:p>
            <a:pPr lvl="2"/>
            <a:r>
              <a:rPr lang="en-US" dirty="0" smtClean="0"/>
              <a:t>Purchaser:  Person who actually exchanges money for </a:t>
            </a:r>
            <a:r>
              <a:rPr lang="en-US" dirty="0" smtClean="0"/>
              <a:t>product</a:t>
            </a:r>
          </a:p>
          <a:p>
            <a:pPr lvl="2"/>
            <a:r>
              <a:rPr lang="en-US" dirty="0" smtClean="0"/>
              <a:t>Consumer:  Actual user of the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706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Individual Influences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Personal Characteristics also influence the buying decision</a:t>
            </a:r>
          </a:p>
          <a:p>
            <a:pPr lvl="1"/>
            <a:r>
              <a:rPr lang="en-US" dirty="0" smtClean="0"/>
              <a:t>Characteristics that are unique to each individual </a:t>
            </a:r>
          </a:p>
          <a:p>
            <a:pPr lvl="2"/>
            <a:r>
              <a:rPr lang="en-US" dirty="0" smtClean="0"/>
              <a:t>Gender</a:t>
            </a:r>
          </a:p>
          <a:p>
            <a:pPr lvl="2"/>
            <a:r>
              <a:rPr lang="en-US" dirty="0" smtClean="0"/>
              <a:t>Age</a:t>
            </a:r>
          </a:p>
          <a:p>
            <a:pPr lvl="2"/>
            <a:r>
              <a:rPr lang="en-US" dirty="0" smtClean="0"/>
              <a:t>Life-Cycle Stage</a:t>
            </a:r>
          </a:p>
          <a:p>
            <a:pPr lvl="2"/>
            <a:r>
              <a:rPr lang="en-US" dirty="0" smtClean="0"/>
              <a:t>Personality</a:t>
            </a:r>
          </a:p>
          <a:p>
            <a:pPr lvl="2"/>
            <a:r>
              <a:rPr lang="en-US" dirty="0" smtClean="0"/>
              <a:t>Self-Concept</a:t>
            </a:r>
          </a:p>
          <a:p>
            <a:pPr lvl="2"/>
            <a:r>
              <a:rPr lang="en-US" dirty="0" smtClean="0"/>
              <a:t>Lifestyle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characteristics are typically stable over a persons lifetime or change slowly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9771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39900"/>
            <a:ext cx="10820400" cy="447878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Physiological differences between men &amp; women result in different needs</a:t>
            </a:r>
          </a:p>
          <a:p>
            <a:pPr lvl="2"/>
            <a:r>
              <a:rPr lang="en-US" dirty="0" smtClean="0"/>
              <a:t>Buy different Health &amp; Beauty Products</a:t>
            </a:r>
          </a:p>
          <a:p>
            <a:pPr lvl="2"/>
            <a:r>
              <a:rPr lang="en-US" dirty="0" smtClean="0"/>
              <a:t>Television programming has started targeting genders more</a:t>
            </a:r>
          </a:p>
          <a:p>
            <a:pPr lvl="2"/>
            <a:r>
              <a:rPr lang="en-US" dirty="0" smtClean="0"/>
              <a:t>Magazines 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Men &amp; Women possess the same motivation when shopping</a:t>
            </a:r>
          </a:p>
          <a:p>
            <a:pPr lvl="2"/>
            <a:r>
              <a:rPr lang="en-US" dirty="0" smtClean="0"/>
              <a:t>Reasonable prices</a:t>
            </a:r>
          </a:p>
          <a:p>
            <a:pPr lvl="2"/>
            <a:r>
              <a:rPr lang="en-US" dirty="0" smtClean="0"/>
              <a:t>Merchandise quality</a:t>
            </a:r>
          </a:p>
          <a:p>
            <a:pPr lvl="2"/>
            <a:r>
              <a:rPr lang="en-US" dirty="0" smtClean="0"/>
              <a:t>Low-pressure purchasing environment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Men &amp; Women do not have the same opinion of shopping</a:t>
            </a:r>
          </a:p>
          <a:p>
            <a:pPr lvl="2"/>
            <a:r>
              <a:rPr lang="en-US" dirty="0" smtClean="0"/>
              <a:t>Women enjoy it; men usually don’t</a:t>
            </a:r>
          </a:p>
          <a:p>
            <a:pPr lvl="2"/>
            <a:r>
              <a:rPr lang="en-US" dirty="0" smtClean="0"/>
              <a:t>Men prefer simplicity.  Less variety and more convenience . Men like to shop closer to home</a:t>
            </a:r>
          </a:p>
          <a:p>
            <a:pPr lvl="2"/>
            <a:r>
              <a:rPr lang="en-US" dirty="0" smtClean="0"/>
              <a:t>Women change their mind more &amp; value variety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Companies are recognizing the growth &amp; influence of women and are targeting them more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2697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Age </a:t>
            </a:r>
          </a:p>
          <a:p>
            <a:pPr lvl="1"/>
            <a:r>
              <a:rPr lang="en-US" dirty="0" smtClean="0"/>
              <a:t>Age indicates products you may buy</a:t>
            </a:r>
          </a:p>
          <a:p>
            <a:pPr lvl="1"/>
            <a:r>
              <a:rPr lang="en-US" dirty="0" smtClean="0"/>
              <a:t>Examples: Food, clothing, cars, &amp; furniture are all products that change with age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Age indicates what you read and watch you watch on television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Family Life Cycle</a:t>
            </a:r>
          </a:p>
          <a:p>
            <a:pPr lvl="1"/>
            <a:r>
              <a:rPr lang="en-US" dirty="0" smtClean="0"/>
              <a:t>Orderly series of stages through which attitudes and behavioral tendencies </a:t>
            </a:r>
          </a:p>
          <a:p>
            <a:pPr lvl="1"/>
            <a:r>
              <a:rPr lang="en-US" dirty="0" smtClean="0"/>
              <a:t>Consumers attitude &amp; behavioral tendencies evolve through maturity, experience, and changing income &amp; status</a:t>
            </a:r>
          </a:p>
          <a:p>
            <a:pPr lvl="2"/>
            <a:r>
              <a:rPr lang="en-US" dirty="0" smtClean="0"/>
              <a:t>Marketers use phrases like “Young &amp; Single”	“Married with Children”</a:t>
            </a:r>
          </a:p>
          <a:p>
            <a:pPr lvl="2"/>
            <a:r>
              <a:rPr lang="en-US" dirty="0" smtClean="0"/>
              <a:t>Married parents spend more on health care, clothing, housing, food, cars, &amp; gas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Personality</a:t>
            </a:r>
          </a:p>
          <a:p>
            <a:pPr lvl="1"/>
            <a:r>
              <a:rPr lang="en-US" dirty="0" smtClean="0"/>
              <a:t>Broad concept that can be thought of as a way of organizing &amp; grouping how an individual typically reacts to situations.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Personality combines psychological makeup &amp; environmental forces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Some Marketers feel personality is one of the least important factors in the buying process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Some marketers believe it has a large influence on the types and brands of products purchased</a:t>
            </a:r>
          </a:p>
          <a:p>
            <a:pPr lvl="2"/>
            <a:r>
              <a:rPr lang="en-US" dirty="0" smtClean="0"/>
              <a:t>Examples: Car, clothes, &amp; jewelry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Self Concept</a:t>
            </a:r>
          </a:p>
          <a:p>
            <a:pPr lvl="1"/>
            <a:r>
              <a:rPr lang="en-US" dirty="0" smtClean="0"/>
              <a:t>How a consumer perceives themselves</a:t>
            </a:r>
          </a:p>
          <a:p>
            <a:pPr lvl="1"/>
            <a:r>
              <a:rPr lang="en-US" dirty="0" smtClean="0"/>
              <a:t>Attitude, perception, beliefs, and self-evaluations</a:t>
            </a:r>
          </a:p>
          <a:p>
            <a:pPr lvl="1"/>
            <a:r>
              <a:rPr lang="en-US" dirty="0" smtClean="0"/>
              <a:t>Usually changes are gradual in this area</a:t>
            </a:r>
          </a:p>
          <a:p>
            <a:pPr lvl="1"/>
            <a:r>
              <a:rPr lang="en-US" dirty="0" smtClean="0"/>
              <a:t>Combines ideal self-image with real self-image</a:t>
            </a:r>
          </a:p>
          <a:p>
            <a:pPr lvl="2"/>
            <a:r>
              <a:rPr lang="en-US" dirty="0" smtClean="0"/>
              <a:t>We want our real self-image to match our ideal standards</a:t>
            </a:r>
          </a:p>
          <a:p>
            <a:pPr lvl="1"/>
            <a:r>
              <a:rPr lang="en-US" dirty="0" smtClean="0"/>
              <a:t>Consumers seldom buy products that jeopardize their self-image</a:t>
            </a:r>
          </a:p>
          <a:p>
            <a:pPr lvl="1"/>
            <a:r>
              <a:rPr lang="en-US" dirty="0" smtClean="0"/>
              <a:t>Consumers shop at stores that support their image</a:t>
            </a:r>
          </a:p>
          <a:p>
            <a:pPr lvl="1"/>
            <a:r>
              <a:rPr lang="en-US" dirty="0" smtClean="0"/>
              <a:t>Consumers buy cars that match their image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Lifestyle</a:t>
            </a:r>
          </a:p>
          <a:p>
            <a:pPr lvl="1"/>
            <a:r>
              <a:rPr lang="en-US" dirty="0" smtClean="0"/>
              <a:t>A mode of living as identified by a persons activities, interests, &amp; opinions</a:t>
            </a:r>
          </a:p>
          <a:p>
            <a:pPr lvl="1"/>
            <a:r>
              <a:rPr lang="en-US" dirty="0" smtClean="0"/>
              <a:t>Psychographics are more measurable than personality traits</a:t>
            </a:r>
          </a:p>
          <a:p>
            <a:pPr lvl="1"/>
            <a:r>
              <a:rPr lang="en-US" dirty="0" smtClean="0"/>
              <a:t>Gap uses lifestyle advertising to </a:t>
            </a:r>
            <a:r>
              <a:rPr lang="en-US" smtClean="0"/>
              <a:t>promote products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Consumer Decision Making Process</a:t>
            </a:r>
          </a:p>
          <a:p>
            <a:pPr lvl="1"/>
            <a:r>
              <a:rPr lang="en-US" dirty="0" smtClean="0"/>
              <a:t>Need Recognition</a:t>
            </a:r>
          </a:p>
          <a:p>
            <a:pPr lvl="1"/>
            <a:r>
              <a:rPr lang="en-US" dirty="0" smtClean="0"/>
              <a:t>Information Search</a:t>
            </a:r>
          </a:p>
          <a:p>
            <a:pPr lvl="1"/>
            <a:r>
              <a:rPr lang="en-US" dirty="0" smtClean="0"/>
              <a:t>Evaluation of Alternatives</a:t>
            </a:r>
          </a:p>
          <a:p>
            <a:pPr lvl="1"/>
            <a:r>
              <a:rPr lang="en-US" dirty="0" smtClean="0"/>
              <a:t>Purchase</a:t>
            </a:r>
          </a:p>
          <a:p>
            <a:pPr lvl="1"/>
            <a:r>
              <a:rPr lang="en-US" dirty="0" err="1" smtClean="0"/>
              <a:t>Postpurchase</a:t>
            </a:r>
            <a:r>
              <a:rPr lang="en-US" dirty="0" smtClean="0"/>
              <a:t> Behavior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Consumer Buying Decision / Involvement</a:t>
            </a:r>
          </a:p>
          <a:p>
            <a:pPr lvl="1"/>
            <a:r>
              <a:rPr lang="en-US" dirty="0" smtClean="0"/>
              <a:t>Routine</a:t>
            </a:r>
          </a:p>
          <a:p>
            <a:pPr lvl="1"/>
            <a:r>
              <a:rPr lang="en-US" dirty="0" smtClean="0"/>
              <a:t>Limited</a:t>
            </a:r>
          </a:p>
          <a:p>
            <a:pPr lvl="1"/>
            <a:r>
              <a:rPr lang="en-US" dirty="0" smtClean="0"/>
              <a:t>Executive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Factors that Influence Consumer Buying Decisions</a:t>
            </a:r>
          </a:p>
          <a:p>
            <a:pPr lvl="1"/>
            <a:r>
              <a:rPr lang="en-US" dirty="0" smtClean="0"/>
              <a:t>Culture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Individual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Psychological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culture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972" t="28108" r="29328" b="28514"/>
          <a:stretch/>
        </p:blipFill>
        <p:spPr>
          <a:xfrm>
            <a:off x="2088572" y="1953492"/>
            <a:ext cx="8125691" cy="464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439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34437"/>
            <a:ext cx="8610600" cy="1293028"/>
          </a:xfrm>
        </p:spPr>
        <p:txBody>
          <a:bodyPr/>
          <a:lstStyle/>
          <a:p>
            <a:r>
              <a:rPr lang="en-US" dirty="0" smtClean="0"/>
              <a:t>Culture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7" y="1527465"/>
            <a:ext cx="11267209" cy="4867868"/>
          </a:xfrm>
        </p:spPr>
        <p:txBody>
          <a:bodyPr>
            <a:normAutofit/>
          </a:bodyPr>
          <a:lstStyle/>
          <a:p>
            <a:r>
              <a:rPr lang="en-US" dirty="0" smtClean="0"/>
              <a:t>The United States &amp; other societies have a social class system.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FF00"/>
                </a:solidFill>
              </a:rPr>
              <a:t>social class </a:t>
            </a:r>
            <a:r>
              <a:rPr lang="en-US" dirty="0" smtClean="0"/>
              <a:t>is a group of people who are considered nearly equal in status or community esteem, who regularly socialize with one another, and share behavioral norms.</a:t>
            </a:r>
          </a:p>
          <a:p>
            <a:pPr lvl="1"/>
            <a:r>
              <a:rPr lang="en-US" dirty="0" smtClean="0"/>
              <a:t>Upper class (Capitalist Class / Upper Middle Class)</a:t>
            </a:r>
          </a:p>
          <a:p>
            <a:pPr lvl="2"/>
            <a:r>
              <a:rPr lang="en-US" dirty="0" smtClean="0"/>
              <a:t>15% of country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Middle Class (Middle Class / Working Class)</a:t>
            </a:r>
          </a:p>
          <a:p>
            <a:pPr lvl="2"/>
            <a:r>
              <a:rPr lang="en-US" dirty="0"/>
              <a:t>6</a:t>
            </a:r>
            <a:r>
              <a:rPr lang="en-US" dirty="0" smtClean="0"/>
              <a:t>5% of country 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Lower Class (Working Poor / Underclass)</a:t>
            </a:r>
          </a:p>
          <a:p>
            <a:pPr lvl="2"/>
            <a:r>
              <a:rPr lang="en-US" dirty="0" smtClean="0"/>
              <a:t>20% of </a:t>
            </a:r>
            <a:r>
              <a:rPr lang="en-US" dirty="0" smtClean="0"/>
              <a:t>country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175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14500"/>
            <a:ext cx="10820400" cy="482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Upper Class is more likely to…</a:t>
            </a:r>
          </a:p>
          <a:p>
            <a:pPr lvl="1"/>
            <a:r>
              <a:rPr lang="en-US" dirty="0" smtClean="0"/>
              <a:t>Own house</a:t>
            </a:r>
          </a:p>
          <a:p>
            <a:pPr lvl="1"/>
            <a:r>
              <a:rPr lang="en-US" dirty="0" smtClean="0"/>
              <a:t>Own car</a:t>
            </a:r>
          </a:p>
          <a:p>
            <a:pPr lvl="1"/>
            <a:r>
              <a:rPr lang="en-US" dirty="0" smtClean="0"/>
              <a:t>Volunteer</a:t>
            </a:r>
          </a:p>
          <a:p>
            <a:pPr lvl="1"/>
            <a:r>
              <a:rPr lang="en-US" dirty="0" smtClean="0"/>
              <a:t>Be active in civic affairs</a:t>
            </a:r>
          </a:p>
          <a:p>
            <a:pPr lvl="1"/>
            <a:r>
              <a:rPr lang="en-US" dirty="0" smtClean="0"/>
              <a:t>Not smoke</a:t>
            </a:r>
          </a:p>
          <a:p>
            <a:pPr lvl="1"/>
            <a:r>
              <a:rPr lang="en-US" dirty="0" smtClean="0"/>
              <a:t>Go on vacation</a:t>
            </a:r>
          </a:p>
          <a:p>
            <a:pPr lvl="1"/>
            <a:r>
              <a:rPr lang="en-US" dirty="0" smtClean="0"/>
              <a:t>Go to concerts, sporting events, theatres, operas, museums, dance performances, art </a:t>
            </a:r>
            <a:r>
              <a:rPr lang="en-US" dirty="0" smtClean="0"/>
              <a:t>shows</a:t>
            </a:r>
          </a:p>
          <a:p>
            <a:pPr lvl="1"/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://www.youtube.com/watch?v=jF06waZ1y_Y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Most Americans define themselves as middle class when in reality 52% are below that income level.</a:t>
            </a:r>
          </a:p>
          <a:p>
            <a:endParaRPr lang="en-US" dirty="0"/>
          </a:p>
          <a:p>
            <a:r>
              <a:rPr lang="en-US" dirty="0" smtClean="0"/>
              <a:t>Education is the #1 factor in determining income levels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4651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10820400" cy="4389885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Why do marketers care about social class and income</a:t>
            </a:r>
            <a:r>
              <a:rPr lang="en-US" dirty="0" smtClean="0"/>
              <a:t>?</a:t>
            </a:r>
          </a:p>
          <a:p>
            <a:pPr lvl="1"/>
            <a:r>
              <a:rPr lang="en-US" b="1" dirty="0" smtClean="0"/>
              <a:t>Social class determined medium to use for advertising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Example:  </a:t>
            </a:r>
          </a:p>
          <a:p>
            <a:pPr marL="1371600" lvl="3" indent="0">
              <a:buNone/>
            </a:pPr>
            <a:r>
              <a:rPr lang="en-US" dirty="0" smtClean="0"/>
              <a:t>Middle class tends to care about local issues so advertising on local television is effective when targeting that income group.</a:t>
            </a:r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r>
              <a:rPr lang="en-US" dirty="0" smtClean="0"/>
              <a:t>Target Upper class with print ads in business magazines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Knowing what products best appeal to which social classes can help marketers determine where to best distribute their products</a:t>
            </a:r>
          </a:p>
          <a:p>
            <a:pPr lvl="2"/>
            <a:r>
              <a:rPr lang="en-US" dirty="0" smtClean="0"/>
              <a:t>Expensive products are more commonly sold in expensive areas</a:t>
            </a:r>
          </a:p>
          <a:p>
            <a:pPr marL="1371600" lvl="3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4340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Consumers seek out other people’s opinion to reduce their search and evaluation effort on products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Customers interact socially with reference groups, opinion leaders, and family members to obtain product information and decision approval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Reference Groups</a:t>
            </a:r>
          </a:p>
          <a:p>
            <a:pPr lvl="2"/>
            <a:r>
              <a:rPr lang="en-US" dirty="0" smtClean="0"/>
              <a:t>A group in society that influences the buying behavior of an individual</a:t>
            </a:r>
          </a:p>
          <a:p>
            <a:pPr lvl="2"/>
            <a:r>
              <a:rPr lang="en-US" dirty="0" smtClean="0"/>
              <a:t>Consumers may use products or brands to identify with or become a member of a group</a:t>
            </a:r>
          </a:p>
          <a:p>
            <a:pPr lvl="2"/>
            <a:r>
              <a:rPr lang="en-US" dirty="0" smtClean="0"/>
              <a:t>They observe how members of their reference group consume &amp; they use the same criteria to make their own consumer decisions.</a:t>
            </a:r>
          </a:p>
        </p:txBody>
      </p:sp>
    </p:spTree>
    <p:extLst>
      <p:ext uri="{BB962C8B-B14F-4D97-AF65-F5344CB8AC3E}">
        <p14:creationId xmlns:p14="http://schemas.microsoft.com/office/powerpoint/2010/main" xmlns="" val="1290282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0682" y="192873"/>
            <a:ext cx="8610600" cy="1293028"/>
          </a:xfrm>
        </p:spPr>
        <p:txBody>
          <a:bodyPr/>
          <a:lstStyle/>
          <a:p>
            <a:r>
              <a:rPr lang="en-US" dirty="0" smtClean="0"/>
              <a:t>Social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3164"/>
            <a:ext cx="10820400" cy="4805522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References Groups</a:t>
            </a:r>
          </a:p>
          <a:p>
            <a:pPr lvl="1"/>
            <a:r>
              <a:rPr lang="en-US" b="1" dirty="0" smtClean="0">
                <a:solidFill>
                  <a:srgbClr val="03ED09"/>
                </a:solidFill>
              </a:rPr>
              <a:t>Direct:</a:t>
            </a:r>
            <a:r>
              <a:rPr lang="en-US" dirty="0" smtClean="0"/>
              <a:t>	Face-to-Face membership groups that touch people’s lives directly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Primary Membership Groups:</a:t>
            </a:r>
            <a:r>
              <a:rPr lang="en-US" dirty="0" smtClean="0"/>
              <a:t>	All groups with which people interact in an informal, face-to-face manner, such as family, friends, and co-workers.</a:t>
            </a:r>
          </a:p>
          <a:p>
            <a:pPr lvl="2"/>
            <a:endParaRPr lang="en-US" dirty="0" smtClean="0"/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Secondary Membership Groups:  </a:t>
            </a:r>
            <a:r>
              <a:rPr lang="en-US" dirty="0" smtClean="0"/>
              <a:t>Less consistent interaction done at a more formal level.  These groups might include clubs, professional groups, &amp; religious groups.</a:t>
            </a:r>
          </a:p>
          <a:p>
            <a:pPr lvl="2"/>
            <a:endParaRPr lang="en-US" dirty="0" smtClean="0"/>
          </a:p>
          <a:p>
            <a:pPr lvl="1"/>
            <a:r>
              <a:rPr lang="en-US" b="1" dirty="0" smtClean="0">
                <a:solidFill>
                  <a:srgbClr val="03ED09"/>
                </a:solidFill>
              </a:rPr>
              <a:t>Indirect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Aspirational Reference Groups:  </a:t>
            </a:r>
            <a:r>
              <a:rPr lang="en-US" dirty="0" smtClean="0"/>
              <a:t>Groups a person would like to join.  A person conforms to the norms of that group.</a:t>
            </a:r>
          </a:p>
          <a:p>
            <a:pPr lvl="2"/>
            <a:endParaRPr lang="en-US" sz="1100" dirty="0" smtClean="0"/>
          </a:p>
          <a:p>
            <a:pPr lvl="2"/>
            <a:r>
              <a:rPr lang="en-US" dirty="0" smtClean="0"/>
              <a:t>Example:  </a:t>
            </a:r>
          </a:p>
          <a:p>
            <a:pPr lvl="3"/>
            <a:r>
              <a:rPr lang="en-US" dirty="0" smtClean="0"/>
              <a:t>Want to be elected to a political group, dress more conservatively like other politicians</a:t>
            </a:r>
          </a:p>
          <a:p>
            <a:pPr lvl="3"/>
            <a:r>
              <a:rPr lang="en-US" dirty="0" smtClean="0"/>
              <a:t>Teenagers want to fit in with certain groups they may die their hair and have piercings, tattoos. </a:t>
            </a:r>
          </a:p>
          <a:p>
            <a:pPr lvl="2"/>
            <a:r>
              <a:rPr lang="en-US" b="1" dirty="0" err="1" smtClean="0">
                <a:solidFill>
                  <a:srgbClr val="FFFF00"/>
                </a:solidFill>
              </a:rPr>
              <a:t>Nonaspirational</a:t>
            </a:r>
            <a:r>
              <a:rPr lang="en-US" b="1" dirty="0" smtClean="0">
                <a:solidFill>
                  <a:srgbClr val="FFFF00"/>
                </a:solidFill>
              </a:rPr>
              <a:t> Reference Groups</a:t>
            </a:r>
            <a:r>
              <a:rPr lang="en-US" dirty="0" smtClean="0"/>
              <a:t>: Dissociative groups, influence our behavior when we try to maintain distance from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2384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3224"/>
            <a:ext cx="10820400" cy="40241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Why do reference groups matter?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sz="2800" dirty="0"/>
              <a:t>They serve as information sources and influence perceptions. </a:t>
            </a:r>
            <a:endParaRPr lang="en-US" sz="2800" dirty="0" smtClean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sz="2800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sz="2800" dirty="0" smtClean="0"/>
              <a:t>They </a:t>
            </a:r>
            <a:r>
              <a:rPr lang="en-US" sz="2800" dirty="0"/>
              <a:t>affect an individual’s aspiration levels.</a:t>
            </a:r>
            <a:br>
              <a:rPr lang="en-US" sz="2800" dirty="0"/>
            </a:br>
            <a:endParaRPr lang="en-US" sz="2800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sz="2800" dirty="0"/>
              <a:t>Their norms either constrain or stimulate consumer behavior</a:t>
            </a:r>
            <a:r>
              <a:rPr lang="en-US" sz="2800" dirty="0" smtClean="0"/>
              <a:t>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Example: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n-US" sz="2800" dirty="0" err="1" smtClean="0"/>
              <a:t>Edgers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  Influencers  Conformers  Passives</a:t>
            </a:r>
          </a:p>
          <a:p>
            <a:pPr marL="0" indent="0" algn="ctr">
              <a:buNone/>
            </a:pPr>
            <a:r>
              <a:rPr lang="en-US" sz="2800" dirty="0" smtClean="0">
                <a:sym typeface="Wingdings" panose="05000000000000000000" pitchFamily="2" charset="2"/>
              </a:rPr>
              <a:t>A&amp;F created Hollister as a result of reference groups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38332715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239</TotalTime>
  <Words>884</Words>
  <Application>Microsoft Office PowerPoint</Application>
  <PresentationFormat>Custom</PresentationFormat>
  <Paragraphs>186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Vapor Trail</vt:lpstr>
      <vt:lpstr>Cultures &amp; Marketing</vt:lpstr>
      <vt:lpstr>Customer Decision making</vt:lpstr>
      <vt:lpstr>Components of culture</vt:lpstr>
      <vt:lpstr>Culture </vt:lpstr>
      <vt:lpstr>Culture</vt:lpstr>
      <vt:lpstr>Cultural Influences</vt:lpstr>
      <vt:lpstr>Social Influences</vt:lpstr>
      <vt:lpstr>Social Influences</vt:lpstr>
      <vt:lpstr>Social Influences</vt:lpstr>
      <vt:lpstr>Social Influences</vt:lpstr>
      <vt:lpstr>Family</vt:lpstr>
      <vt:lpstr>Individual Influences</vt:lpstr>
      <vt:lpstr>Individual Influences</vt:lpstr>
      <vt:lpstr>Individual Influences</vt:lpstr>
      <vt:lpstr>Individual Influences</vt:lpstr>
      <vt:lpstr>Individual Influence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Cultures &amp; Marketing</dc:title>
  <dc:creator>Melissa Shaffer</dc:creator>
  <cp:lastModifiedBy>melissa1.shaffer</cp:lastModifiedBy>
  <cp:revision>29</cp:revision>
  <dcterms:created xsi:type="dcterms:W3CDTF">2013-11-05T02:22:45Z</dcterms:created>
  <dcterms:modified xsi:type="dcterms:W3CDTF">2013-11-05T17:25:51Z</dcterms:modified>
</cp:coreProperties>
</file>