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5" r:id="rId9"/>
    <p:sldId id="261" r:id="rId10"/>
    <p:sldId id="267" r:id="rId11"/>
    <p:sldId id="268" r:id="rId12"/>
    <p:sldId id="262" r:id="rId13"/>
    <p:sldId id="270" r:id="rId14"/>
    <p:sldId id="269" r:id="rId15"/>
    <p:sldId id="263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6467920-14BD-4F35-A72C-683879C05FFB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8C3CC8E-E448-47FE-96D0-29267F9E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almostfreebeats.com/atlantic-records/atlantic-records-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almostfreebeats.com/atlantic-records/atlantic-records-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Atlantic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Nathan Pacello and Ryan Bale</a:t>
            </a:r>
            <a:endParaRPr lang="en-US" dirty="0"/>
          </a:p>
        </p:txBody>
      </p:sp>
      <p:pic>
        <p:nvPicPr>
          <p:cNvPr id="4" name="Picture 3" descr="atlantic-records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81000"/>
            <a:ext cx="1790700" cy="19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651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and Conclusions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Music industry in a state of transition</a:t>
            </a:r>
          </a:p>
          <a:p>
            <a:pPr lvl="1"/>
            <a:r>
              <a:rPr lang="en-US" dirty="0" smtClean="0"/>
              <a:t>Ownership transitioning from physical to digital</a:t>
            </a:r>
          </a:p>
          <a:p>
            <a:pPr lvl="1"/>
            <a:r>
              <a:rPr lang="en-US" dirty="0" smtClean="0"/>
              <a:t>Streaming becoming more popular</a:t>
            </a:r>
          </a:p>
          <a:p>
            <a:pPr lvl="2"/>
            <a:r>
              <a:rPr lang="en-US" dirty="0" smtClean="0"/>
              <a:t>Spotify, Pandora, etc.</a:t>
            </a:r>
          </a:p>
          <a:p>
            <a:pPr lvl="1"/>
            <a:r>
              <a:rPr lang="en-US" dirty="0" smtClean="0"/>
              <a:t>Singles and EPs are being used with more frequency, rather than complete albums</a:t>
            </a:r>
          </a:p>
          <a:p>
            <a:pPr lvl="1"/>
            <a:r>
              <a:rPr lang="en-US" dirty="0" smtClean="0"/>
              <a:t>More and more artists moving to independent labels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30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and Conclusions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Artists do not make as much money off record sales anymore</a:t>
            </a:r>
          </a:p>
          <a:p>
            <a:pPr lvl="1"/>
            <a:r>
              <a:rPr lang="en-US" dirty="0"/>
              <a:t>Artists now rely more on methods such as licensing </a:t>
            </a:r>
          </a:p>
          <a:p>
            <a:pPr lvl="1"/>
            <a:r>
              <a:rPr lang="en-US" dirty="0"/>
              <a:t>Touring still remains a great way to make money and connect with fans </a:t>
            </a:r>
          </a:p>
          <a:p>
            <a:r>
              <a:rPr lang="en-US" dirty="0" smtClean="0"/>
              <a:t>Many consumers are becoming jaded</a:t>
            </a:r>
          </a:p>
          <a:p>
            <a:pPr lvl="1"/>
            <a:r>
              <a:rPr lang="en-US" dirty="0" smtClean="0"/>
              <a:t>Popular artists often lack talent</a:t>
            </a:r>
          </a:p>
          <a:p>
            <a:pPr lvl="1"/>
            <a:r>
              <a:rPr lang="en-US" dirty="0" smtClean="0"/>
              <a:t>Record labels should put more effort into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4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Rebranding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3613" cy="40560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logo</a:t>
            </a:r>
          </a:p>
          <a:p>
            <a:pPr lvl="1"/>
            <a:r>
              <a:rPr lang="en-US" dirty="0" smtClean="0"/>
              <a:t>Help establish new brand</a:t>
            </a:r>
          </a:p>
          <a:p>
            <a:pPr lvl="1"/>
            <a:r>
              <a:rPr lang="en-US" dirty="0" smtClean="0"/>
              <a:t>Color scheme focused on blue, symbolizing Atlantic Ocean</a:t>
            </a:r>
          </a:p>
          <a:p>
            <a:pPr lvl="1"/>
            <a:r>
              <a:rPr lang="en-US" dirty="0" smtClean="0"/>
              <a:t>“A” will look like ocean wave, while other letters will look like sound waves</a:t>
            </a:r>
          </a:p>
          <a:p>
            <a:pPr lvl="1"/>
            <a:r>
              <a:rPr lang="en-US" dirty="0" smtClean="0"/>
              <a:t>Will be revealed in Spring 2014 to symbolize rebirth</a:t>
            </a:r>
          </a:p>
          <a:p>
            <a:pPr lvl="2"/>
            <a:r>
              <a:rPr lang="en-US" dirty="0" smtClean="0"/>
              <a:t>Will kick off rebrand</a:t>
            </a:r>
          </a:p>
          <a:p>
            <a:r>
              <a:rPr lang="en-US" dirty="0" smtClean="0"/>
              <a:t>Large Scale Marketing Campaign to be launched Summer 2014</a:t>
            </a:r>
          </a:p>
          <a:p>
            <a:pPr lvl="1"/>
            <a:r>
              <a:rPr lang="en-US" dirty="0" smtClean="0"/>
              <a:t>Advertising both new artists and company itself </a:t>
            </a:r>
          </a:p>
          <a:p>
            <a:pPr lvl="1"/>
            <a:r>
              <a:rPr lang="en-US" dirty="0" smtClean="0"/>
              <a:t>Visual Media such as TV commercials and billboards will be used to show new colors and logo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464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Rebranding Strategy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Free Downloads will be offered to encourage repeat sales</a:t>
            </a:r>
          </a:p>
          <a:p>
            <a:pPr lvl="1"/>
            <a:r>
              <a:rPr lang="en-US" dirty="0"/>
              <a:t>Songs by similar artists will be offered to open consumers up to more Atlantic artists</a:t>
            </a:r>
          </a:p>
          <a:p>
            <a:r>
              <a:rPr lang="en-US" dirty="0"/>
              <a:t>Atlantic Flash Drives with music and bonus content will be offered</a:t>
            </a:r>
          </a:p>
          <a:p>
            <a:pPr lvl="1"/>
            <a:r>
              <a:rPr lang="en-US" dirty="0"/>
              <a:t>After content extracted for ZIP folders, it is a usable flash drive with Atlantic logo</a:t>
            </a:r>
          </a:p>
          <a:p>
            <a:r>
              <a:rPr lang="en-US" dirty="0"/>
              <a:t>Improved sound quality will be offered on all new releases</a:t>
            </a:r>
          </a:p>
          <a:p>
            <a:pPr lvl="1"/>
            <a:r>
              <a:rPr lang="en-US" dirty="0"/>
              <a:t>Remastered classic albums will also be offered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29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Rebranding Strategy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Talent </a:t>
            </a:r>
            <a:r>
              <a:rPr lang="en-US" dirty="0" smtClean="0"/>
              <a:t>Development Program</a:t>
            </a:r>
            <a:endParaRPr lang="en-US" dirty="0"/>
          </a:p>
          <a:p>
            <a:pPr lvl="1"/>
            <a:r>
              <a:rPr lang="en-US" dirty="0"/>
              <a:t>Talent scouts will find new </a:t>
            </a:r>
            <a:r>
              <a:rPr lang="en-US" dirty="0" smtClean="0"/>
              <a:t>artists</a:t>
            </a:r>
          </a:p>
          <a:p>
            <a:pPr lvl="2"/>
            <a:r>
              <a:rPr lang="en-US" dirty="0" smtClean="0"/>
              <a:t>5 scouts, each assigned to a region of the U.S.</a:t>
            </a:r>
          </a:p>
          <a:p>
            <a:pPr lvl="1"/>
            <a:r>
              <a:rPr lang="en-US" dirty="0" smtClean="0"/>
              <a:t>Seeking </a:t>
            </a:r>
            <a:r>
              <a:rPr lang="en-US" dirty="0"/>
              <a:t>to develop innovative, exciting artists into power brands</a:t>
            </a:r>
          </a:p>
          <a:p>
            <a:pPr lvl="1"/>
            <a:r>
              <a:rPr lang="en-US" dirty="0"/>
              <a:t>Goal to have 10 thriving new artists by Summer </a:t>
            </a:r>
            <a:r>
              <a:rPr lang="en-US" dirty="0" smtClean="0"/>
              <a:t>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06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Song downloads</a:t>
            </a:r>
          </a:p>
          <a:p>
            <a:pPr lvl="1"/>
            <a:r>
              <a:rPr lang="en-US" dirty="0" smtClean="0"/>
              <a:t>Will cost $0.99 per download</a:t>
            </a:r>
          </a:p>
          <a:p>
            <a:pPr lvl="1"/>
            <a:r>
              <a:rPr lang="en-US" dirty="0" smtClean="0"/>
              <a:t>Effectiveness can be tracked by number of redemptions</a:t>
            </a:r>
          </a:p>
          <a:p>
            <a:pPr lvl="1"/>
            <a:r>
              <a:rPr lang="en-US" dirty="0" smtClean="0"/>
              <a:t>Goal to receive 800% ROI through consumers purchasing more songs by the artist</a:t>
            </a:r>
          </a:p>
          <a:p>
            <a:r>
              <a:rPr lang="en-US" dirty="0"/>
              <a:t>Marketing Campaign</a:t>
            </a:r>
          </a:p>
          <a:p>
            <a:pPr lvl="1"/>
            <a:r>
              <a:rPr lang="en-US" dirty="0"/>
              <a:t>Total $5 million budget</a:t>
            </a:r>
          </a:p>
          <a:p>
            <a:pPr lvl="1"/>
            <a:r>
              <a:rPr lang="en-US" dirty="0"/>
              <a:t>Goal: 300% ROI</a:t>
            </a:r>
          </a:p>
          <a:p>
            <a:pPr lvl="1"/>
            <a:r>
              <a:rPr lang="en-US" dirty="0"/>
              <a:t>Effectiveness can be tracked through social media sites</a:t>
            </a:r>
          </a:p>
          <a:p>
            <a:pPr lvl="1"/>
            <a:r>
              <a:rPr lang="en-US" dirty="0"/>
              <a:t>New logo (out of marketing campaign budget)</a:t>
            </a:r>
          </a:p>
          <a:p>
            <a:pPr lvl="2"/>
            <a:r>
              <a:rPr lang="en-US" dirty="0"/>
              <a:t>$10,000 for visual development team</a:t>
            </a:r>
          </a:p>
          <a:p>
            <a:pPr lvl="2"/>
            <a:r>
              <a:rPr lang="en-US" dirty="0"/>
              <a:t>Focus groups will give feedback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33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3613" cy="40560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Flash Drives</a:t>
            </a:r>
          </a:p>
          <a:p>
            <a:pPr lvl="1"/>
            <a:r>
              <a:rPr lang="en-US" dirty="0" smtClean="0"/>
              <a:t>Cost $1 per unit</a:t>
            </a:r>
          </a:p>
          <a:p>
            <a:pPr lvl="1"/>
            <a:r>
              <a:rPr lang="en-US" dirty="0" smtClean="0"/>
              <a:t>Sold for $18</a:t>
            </a:r>
          </a:p>
          <a:p>
            <a:pPr lvl="1"/>
            <a:r>
              <a:rPr lang="en-US" dirty="0" smtClean="0"/>
              <a:t>1800% ROI</a:t>
            </a:r>
          </a:p>
          <a:p>
            <a:pPr lvl="1"/>
            <a:r>
              <a:rPr lang="en-US" dirty="0" smtClean="0"/>
              <a:t>Can be tracked by number sold</a:t>
            </a:r>
          </a:p>
          <a:p>
            <a:r>
              <a:rPr lang="en-US" dirty="0"/>
              <a:t>Improved sound quality</a:t>
            </a:r>
          </a:p>
          <a:p>
            <a:pPr lvl="1"/>
            <a:r>
              <a:rPr lang="en-US" dirty="0"/>
              <a:t>Extra $0.10 spent per album</a:t>
            </a:r>
          </a:p>
          <a:p>
            <a:pPr lvl="1"/>
            <a:r>
              <a:rPr lang="en-US" dirty="0"/>
              <a:t>Can analyze record sales to determine success</a:t>
            </a:r>
          </a:p>
          <a:p>
            <a:pPr lvl="1"/>
            <a:r>
              <a:rPr lang="en-US" dirty="0"/>
              <a:t>Remastering and distribution of classic albums will receive a $500,000 budget</a:t>
            </a:r>
          </a:p>
          <a:p>
            <a:pPr lvl="1"/>
            <a:r>
              <a:rPr lang="en-US" dirty="0"/>
              <a:t>Approx. 300% ROI </a:t>
            </a:r>
            <a:r>
              <a:rPr lang="en-US" dirty="0" smtClean="0"/>
              <a:t>estimated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55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Talent Development</a:t>
            </a:r>
          </a:p>
          <a:p>
            <a:pPr lvl="1"/>
            <a:r>
              <a:rPr lang="en-US" dirty="0"/>
              <a:t>$10 million total yearly budget</a:t>
            </a:r>
          </a:p>
          <a:p>
            <a:pPr lvl="1"/>
            <a:r>
              <a:rPr lang="en-US" dirty="0"/>
              <a:t>Can be tracked by record sales and good PR</a:t>
            </a:r>
          </a:p>
          <a:p>
            <a:pPr lvl="1"/>
            <a:r>
              <a:rPr lang="en-US" dirty="0"/>
              <a:t>Goal to receive at least 200% ROI to cover budget for the following year</a:t>
            </a:r>
          </a:p>
          <a:p>
            <a:pPr lvl="1"/>
            <a:r>
              <a:rPr lang="en-US" dirty="0"/>
              <a:t>Talent Scouts (out of Talent Development budget)</a:t>
            </a:r>
          </a:p>
          <a:p>
            <a:pPr lvl="2"/>
            <a:r>
              <a:rPr lang="en-US" dirty="0"/>
              <a:t>Each scout will get a $50,000 salary</a:t>
            </a:r>
          </a:p>
          <a:p>
            <a:pPr lvl="2"/>
            <a:r>
              <a:rPr lang="en-US" dirty="0"/>
              <a:t>Total $275,000 per year</a:t>
            </a:r>
          </a:p>
          <a:p>
            <a:pPr lvl="2"/>
            <a:r>
              <a:rPr lang="en-US" dirty="0"/>
              <a:t>Tracked by effectiveness of artists scout brings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67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Content Placeholder 3" descr="atlantic-records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590800"/>
            <a:ext cx="3409156" cy="290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smtClean="0"/>
              <a:t>We Decided </a:t>
            </a:r>
            <a:r>
              <a:rPr lang="en-US" dirty="0" smtClean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Rebrand </a:t>
            </a:r>
            <a:r>
              <a:rPr lang="en-US" dirty="0" smtClean="0"/>
              <a:t>Atlantic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music industry is currently in a recession. This is part in due to a change in consumer preferences. However, other labels have not adjusted to the new needs and wants of the customer. </a:t>
            </a:r>
            <a:endParaRPr lang="en-US" dirty="0"/>
          </a:p>
          <a:p>
            <a:r>
              <a:rPr lang="en-US" dirty="0" smtClean="0"/>
              <a:t>Many businesses use “follow the leader tactics” and will mimic the marketing strategies of a leader in their industry.  </a:t>
            </a:r>
          </a:p>
          <a:p>
            <a:r>
              <a:rPr lang="en-US" dirty="0" smtClean="0"/>
              <a:t>So we decided to rebrand Atlantic Records in hopes that other record label companies will emulate our plan of action.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89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Brief History of Atlantic Records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Founded in 1947 by Ahmet Ertegun and Herb Abramson</a:t>
            </a:r>
          </a:p>
          <a:p>
            <a:r>
              <a:rPr lang="en-US" dirty="0" smtClean="0"/>
              <a:t>Famous </a:t>
            </a:r>
            <a:r>
              <a:rPr lang="en-US" dirty="0"/>
              <a:t>a</a:t>
            </a:r>
            <a:r>
              <a:rPr lang="en-US" dirty="0" smtClean="0"/>
              <a:t>rtists signed by Atlantic Records: Led Zeppelin, Wiz Khalifa, the Zac Brown Band, Bruno Mars, T.I, B.O.B, Lupe Fiasco,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Flaka</a:t>
            </a:r>
            <a:r>
              <a:rPr lang="en-US" dirty="0" smtClean="0"/>
              <a:t>, Meek Mill, Phil Collins, and many others</a:t>
            </a:r>
          </a:p>
          <a:p>
            <a:r>
              <a:rPr lang="en-US" dirty="0" smtClean="0"/>
              <a:t>Atlantic Records leads with 8.23% of current album market share, and 8.45% of digital market 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32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Hip-Hop</a:t>
            </a:r>
            <a:r>
              <a:rPr lang="en-US" dirty="0" smtClean="0"/>
              <a:t>: African American males from ages 15 to 35 with a lower education and lower to middle income, prefers digital downloads, loyal listeners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Rock</a:t>
            </a:r>
            <a:r>
              <a:rPr lang="en-US" dirty="0" smtClean="0"/>
              <a:t>: males age 20-55 with at least a high school diploma, and middle to upper income, people living in countries that speak English (Unites States, England, Canada)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Pop</a:t>
            </a:r>
            <a:r>
              <a:rPr lang="en-US" dirty="0" smtClean="0"/>
              <a:t>: females age 15-35 with lower to middle income levels, prefers digital downloads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229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Surveys (quota sampling): </a:t>
            </a:r>
            <a:r>
              <a:rPr lang="en-US" dirty="0" smtClean="0"/>
              <a:t>obtained information on current consumer preferences and attitudes towards the music industry. Allowed us to getting an understanding of consumer wants and needs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11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Surveys were distributed to groups of people who represented three specific demographic groups</a:t>
            </a:r>
          </a:p>
          <a:p>
            <a:r>
              <a:rPr lang="en-US" dirty="0"/>
              <a:t>H</a:t>
            </a:r>
            <a:r>
              <a:rPr lang="en-US" dirty="0" smtClean="0"/>
              <a:t>ip-hop demographic (African American males ages 15 to 35)</a:t>
            </a:r>
          </a:p>
          <a:p>
            <a:r>
              <a:rPr lang="en-US" dirty="0"/>
              <a:t>R</a:t>
            </a:r>
            <a:r>
              <a:rPr lang="en-US" dirty="0" smtClean="0"/>
              <a:t>ock demographic (males ages of 20-55) </a:t>
            </a:r>
          </a:p>
          <a:p>
            <a:r>
              <a:rPr lang="en-US" dirty="0"/>
              <a:t>P</a:t>
            </a:r>
            <a:r>
              <a:rPr lang="en-US" dirty="0" smtClean="0"/>
              <a:t>op demographic (females ages 15-35).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4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>
                <a:solidFill>
                  <a:srgbClr val="FF0000"/>
                </a:solidFill>
              </a:rPr>
              <a:t>Interview with an industry expert</a:t>
            </a:r>
            <a:r>
              <a:rPr lang="en-US" dirty="0">
                <a:solidFill>
                  <a:prstClr val="black"/>
                </a:solidFill>
              </a:rPr>
              <a:t>: in order to gain more information about the current state of the music industry and ideas for the future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Rob Tavaglione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Owner &amp; Proprietor of Catalyst Recording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Writer for Pro Audio Magazine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73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Secondary Sources (Internet): </a:t>
            </a:r>
            <a:r>
              <a:rPr lang="en-US" dirty="0" smtClean="0"/>
              <a:t>allowed us to obtain data and ideas that have already been collected and help prove or disprove the primary data we found</a:t>
            </a:r>
          </a:p>
          <a:p>
            <a:r>
              <a:rPr lang="en-US" dirty="0" smtClean="0"/>
              <a:t>Reputable sources were used</a:t>
            </a:r>
          </a:p>
          <a:p>
            <a:r>
              <a:rPr lang="en-US" dirty="0" smtClean="0"/>
              <a:t>Many of the sites pinpointed problems with the music industry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32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Preferred methods of listening to music</a:t>
            </a:r>
          </a:p>
          <a:p>
            <a:pPr lvl="1"/>
            <a:r>
              <a:rPr lang="en-US" dirty="0" smtClean="0"/>
              <a:t>Younger generation prefers mp3’s</a:t>
            </a:r>
          </a:p>
          <a:p>
            <a:pPr lvl="2"/>
            <a:r>
              <a:rPr lang="en-US" dirty="0" smtClean="0"/>
              <a:t>Many young people download music illegally</a:t>
            </a:r>
          </a:p>
          <a:p>
            <a:pPr lvl="1"/>
            <a:r>
              <a:rPr lang="en-US" dirty="0" smtClean="0"/>
              <a:t>Older generation prefers physical copies such as CD’s and Vinyl Records</a:t>
            </a:r>
          </a:p>
          <a:p>
            <a:pPr lvl="2"/>
            <a:r>
              <a:rPr lang="en-US" dirty="0" smtClean="0"/>
              <a:t>Do not purchase often</a:t>
            </a:r>
          </a:p>
          <a:p>
            <a:pPr lvl="1"/>
            <a:r>
              <a:rPr lang="en-US" dirty="0" smtClean="0"/>
              <a:t>Popularity of radio rapidly decreasing</a:t>
            </a:r>
          </a:p>
          <a:p>
            <a:r>
              <a:rPr lang="en-US" dirty="0" smtClean="0"/>
              <a:t>Concerts are overpriced</a:t>
            </a:r>
          </a:p>
          <a:p>
            <a:pPr lvl="1"/>
            <a:r>
              <a:rPr lang="en-US" dirty="0" smtClean="0"/>
              <a:t>Most people enjoy them, but attendance would be greater if prices lowered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11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193</TotalTime>
  <Words>963</Words>
  <Application>Microsoft Macintosh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Inkwell</vt:lpstr>
      <vt:lpstr>Atlantic Records</vt:lpstr>
      <vt:lpstr>Why We Decided to  Rebrand Atlantic Records</vt:lpstr>
      <vt:lpstr>Brief History of Atlantic Records</vt:lpstr>
      <vt:lpstr>Target Market</vt:lpstr>
      <vt:lpstr>Research Methods</vt:lpstr>
      <vt:lpstr>Surveys cont. </vt:lpstr>
      <vt:lpstr>Research Methods cont. </vt:lpstr>
      <vt:lpstr>Research methods cont.</vt:lpstr>
      <vt:lpstr>Findings and Conclusions</vt:lpstr>
      <vt:lpstr>Findings and Conclusions (contd.)</vt:lpstr>
      <vt:lpstr>Findings and Conclusions (contd.)</vt:lpstr>
      <vt:lpstr>Rebranding Strategy</vt:lpstr>
      <vt:lpstr>Rebranding Strategy (contd.)</vt:lpstr>
      <vt:lpstr>Rebranding Strategy (contd.)</vt:lpstr>
      <vt:lpstr>Budget</vt:lpstr>
      <vt:lpstr>Budget (contd.)</vt:lpstr>
      <vt:lpstr>Budget (contd.)</vt:lpstr>
      <vt:lpstr>Thank You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Atlantic Records</dc:title>
  <dc:creator>Owner</dc:creator>
  <cp:lastModifiedBy>Administrator</cp:lastModifiedBy>
  <cp:revision>27</cp:revision>
  <dcterms:created xsi:type="dcterms:W3CDTF">2014-01-16T18:10:15Z</dcterms:created>
  <dcterms:modified xsi:type="dcterms:W3CDTF">2014-01-16T21:34:01Z</dcterms:modified>
</cp:coreProperties>
</file>