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8" r:id="rId6"/>
    <p:sldId id="259" r:id="rId7"/>
    <p:sldId id="266" r:id="rId8"/>
    <p:sldId id="267" r:id="rId9"/>
    <p:sldId id="264" r:id="rId10"/>
    <p:sldId id="265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89A28E-BAEA-4FFA-BD8F-6E995A3FD021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80DDFB-1ED0-4D49-A959-74DF188E8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89A28E-BAEA-4FFA-BD8F-6E995A3FD021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0DDFB-1ED0-4D49-A959-74DF188E8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89A28E-BAEA-4FFA-BD8F-6E995A3FD021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0DDFB-1ED0-4D49-A959-74DF188E8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89A28E-BAEA-4FFA-BD8F-6E995A3FD021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0DDFB-1ED0-4D49-A959-74DF188E8A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89A28E-BAEA-4FFA-BD8F-6E995A3FD021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0DDFB-1ED0-4D49-A959-74DF188E8A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89A28E-BAEA-4FFA-BD8F-6E995A3FD021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0DDFB-1ED0-4D49-A959-74DF188E8A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89A28E-BAEA-4FFA-BD8F-6E995A3FD021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0DDFB-1ED0-4D49-A959-74DF188E8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89A28E-BAEA-4FFA-BD8F-6E995A3FD021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0DDFB-1ED0-4D49-A959-74DF188E8A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89A28E-BAEA-4FFA-BD8F-6E995A3FD021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0DDFB-1ED0-4D49-A959-74DF188E8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89A28E-BAEA-4FFA-BD8F-6E995A3FD021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0DDFB-1ED0-4D49-A959-74DF188E8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89A28E-BAEA-4FFA-BD8F-6E995A3FD021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80DDFB-1ED0-4D49-A959-74DF188E8A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89A28E-BAEA-4FFA-BD8F-6E995A3FD021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680DDFB-1ED0-4D49-A959-74DF188E8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pcakecentral.com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Cupcake Central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high dome cup cake container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9600" y="1676400"/>
            <a:ext cx="2590800" cy="2590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Packaging / Label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Understand the 2 functions you are incorporating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Find </a:t>
            </a:r>
            <a:r>
              <a:rPr lang="en-US" dirty="0" smtClean="0"/>
              <a:t>a product that uses a </a:t>
            </a:r>
            <a:r>
              <a:rPr lang="en-US" u="sng" dirty="0" smtClean="0"/>
              <a:t>brand label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A brand label will give the brand name, trademark, or logo.  Brand labels typically just promote the product, not inform.  Example would be Chiquita Banana stickers.</a:t>
            </a:r>
            <a:endParaRPr lang="en-US" sz="2800" dirty="0" smtClean="0"/>
          </a:p>
          <a:p>
            <a:endParaRPr lang="en-US" sz="3200" dirty="0" smtClean="0"/>
          </a:p>
          <a:p>
            <a:pPr lvl="0"/>
            <a:r>
              <a:rPr lang="en-US" dirty="0" smtClean="0"/>
              <a:t>Find a product that uses a </a:t>
            </a:r>
            <a:r>
              <a:rPr lang="en-US" u="sng" dirty="0" smtClean="0"/>
              <a:t>descriptive label.</a:t>
            </a:r>
            <a:endParaRPr lang="en-US" dirty="0" smtClean="0"/>
          </a:p>
          <a:p>
            <a:pPr lvl="1"/>
            <a:r>
              <a:rPr lang="en-US" dirty="0" smtClean="0"/>
              <a:t>A descriptive label gives information about the product’s use, construction, care, performance, &amp; other features. An example would be a food label that gives product illustration, weight statements, ingredients, dating &amp; storage information, product guarantees, etc..</a:t>
            </a:r>
            <a:endParaRPr lang="en-US" sz="2800" dirty="0" smtClean="0"/>
          </a:p>
          <a:p>
            <a:endParaRPr lang="en-US" sz="3200" dirty="0" smtClean="0"/>
          </a:p>
          <a:p>
            <a:pPr lvl="0"/>
            <a:r>
              <a:rPr lang="en-US" dirty="0" smtClean="0"/>
              <a:t>Find a product that uses a </a:t>
            </a:r>
            <a:r>
              <a:rPr lang="en-US" u="sng" dirty="0" smtClean="0"/>
              <a:t>grade label.</a:t>
            </a:r>
            <a:endParaRPr lang="en-US" dirty="0" smtClean="0"/>
          </a:p>
          <a:p>
            <a:pPr lvl="1"/>
            <a:r>
              <a:rPr lang="en-US" dirty="0" smtClean="0"/>
              <a:t>A grade label states the quality of a product. An example would be canned fruit being labeled A, B, or C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35 – 50 year old; health conscious home bodies who are working professionals</a:t>
            </a:r>
          </a:p>
          <a:p>
            <a:endParaRPr lang="en-US" dirty="0" smtClean="0"/>
          </a:p>
          <a:p>
            <a:r>
              <a:rPr lang="en-US" dirty="0" smtClean="0"/>
              <a:t>Enjoy Fruity Flavors over chocolate</a:t>
            </a:r>
          </a:p>
          <a:p>
            <a:endParaRPr lang="en-US" dirty="0" smtClean="0"/>
          </a:p>
          <a:p>
            <a:r>
              <a:rPr lang="en-US" dirty="0" smtClean="0"/>
              <a:t>Price:</a:t>
            </a:r>
          </a:p>
          <a:p>
            <a:pPr lvl="1"/>
            <a:r>
              <a:rPr lang="en-US" dirty="0" smtClean="0"/>
              <a:t>Frugal, Low-Cost is Key</a:t>
            </a:r>
          </a:p>
          <a:p>
            <a:endParaRPr lang="en-US" dirty="0" smtClean="0"/>
          </a:p>
          <a:p>
            <a:r>
              <a:rPr lang="en-US" dirty="0" smtClean="0"/>
              <a:t>Promotion</a:t>
            </a:r>
          </a:p>
          <a:p>
            <a:pPr lvl="1"/>
            <a:r>
              <a:rPr lang="en-US" dirty="0" smtClean="0"/>
              <a:t>Traditional Methods &amp; Social Media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Market #2: Generation 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Lime Cupcake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114800" cy="4880306"/>
          </a:xfrm>
        </p:spPr>
        <p:txBody>
          <a:bodyPr>
            <a:normAutofit/>
          </a:bodyPr>
          <a:lstStyle/>
          <a:p>
            <a:r>
              <a:rPr lang="en-US" b="1" dirty="0" smtClean="0"/>
              <a:t>CUPCAKES</a:t>
            </a:r>
          </a:p>
          <a:p>
            <a:pPr lvl="1"/>
            <a:r>
              <a:rPr lang="en-US" dirty="0" smtClean="0"/>
              <a:t>1 cup all purpose flour </a:t>
            </a:r>
          </a:p>
          <a:p>
            <a:pPr lvl="1"/>
            <a:r>
              <a:rPr lang="en-US" dirty="0" smtClean="0"/>
              <a:t>¾ cup self-rising flour </a:t>
            </a:r>
          </a:p>
          <a:p>
            <a:pPr lvl="1"/>
            <a:r>
              <a:rPr lang="en-US" dirty="0" smtClean="0"/>
              <a:t>½ cup (1 stick) unsalted butter</a:t>
            </a:r>
          </a:p>
          <a:p>
            <a:pPr lvl="1"/>
            <a:r>
              <a:rPr lang="en-US" dirty="0" smtClean="0"/>
              <a:t>1 ¼ cup sugar </a:t>
            </a:r>
          </a:p>
          <a:p>
            <a:pPr lvl="1"/>
            <a:r>
              <a:rPr lang="en-US" dirty="0" smtClean="0"/>
              <a:t>2 large eggs </a:t>
            </a:r>
          </a:p>
          <a:p>
            <a:pPr lvl="1"/>
            <a:r>
              <a:rPr lang="en-US" dirty="0" smtClean="0"/>
              <a:t>2 ½ tablespoons fresh lime juice </a:t>
            </a:r>
          </a:p>
          <a:p>
            <a:pPr lvl="1"/>
            <a:r>
              <a:rPr lang="en-US" dirty="0" smtClean="0"/>
              <a:t>1 tablespoon finely grated lime peel </a:t>
            </a:r>
          </a:p>
          <a:p>
            <a:pPr lvl="1"/>
            <a:r>
              <a:rPr lang="en-US" dirty="0" smtClean="0"/>
              <a:t>¼ teaspoon neon-green food coloring </a:t>
            </a:r>
          </a:p>
          <a:p>
            <a:pPr lvl="1"/>
            <a:r>
              <a:rPr lang="en-US" dirty="0" smtClean="0"/>
              <a:t>¾ cup buttermilk </a:t>
            </a:r>
          </a:p>
          <a:p>
            <a:endParaRPr lang="en-US" dirty="0"/>
          </a:p>
        </p:txBody>
      </p:sp>
      <p:pic>
        <p:nvPicPr>
          <p:cNvPr id="8" name="Content Placeholder 7" descr="key lime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648200" y="2362200"/>
            <a:ext cx="4041775" cy="31283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8-ounce package cream cheese</a:t>
            </a:r>
          </a:p>
          <a:p>
            <a:endParaRPr lang="en-US" dirty="0" smtClean="0"/>
          </a:p>
          <a:p>
            <a:r>
              <a:rPr lang="en-US" dirty="0" smtClean="0"/>
              <a:t>1 ½ cups powdered sugar </a:t>
            </a:r>
          </a:p>
          <a:p>
            <a:endParaRPr lang="en-US" dirty="0" smtClean="0"/>
          </a:p>
          <a:p>
            <a:r>
              <a:rPr lang="en-US" dirty="0" smtClean="0"/>
              <a:t>½ cup (1 stick) unsalted butter</a:t>
            </a:r>
          </a:p>
          <a:p>
            <a:endParaRPr lang="en-US" dirty="0" smtClean="0"/>
          </a:p>
          <a:p>
            <a:r>
              <a:rPr lang="en-US" dirty="0" smtClean="0"/>
              <a:t>1 tablespoon finely grated lime peel </a:t>
            </a:r>
          </a:p>
          <a:p>
            <a:endParaRPr lang="en-US" dirty="0" smtClean="0"/>
          </a:p>
          <a:p>
            <a:r>
              <a:rPr lang="en-US" dirty="0" smtClean="0"/>
              <a:t>½ teaspoon vanilla extract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Frosting Recipe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Character Slide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Insert Image</a:t>
            </a:r>
          </a:p>
          <a:p>
            <a:r>
              <a:rPr lang="en-US" dirty="0" smtClean="0"/>
              <a:t>Name</a:t>
            </a:r>
          </a:p>
          <a:p>
            <a:r>
              <a:rPr lang="en-US" dirty="0" smtClean="0"/>
              <a:t>Purpose</a:t>
            </a:r>
          </a:p>
          <a:p>
            <a:endParaRPr lang="en-US" dirty="0" smtClean="0"/>
          </a:p>
          <a:p>
            <a:r>
              <a:rPr lang="en-US" dirty="0" smtClean="0"/>
              <a:t>Slogan</a:t>
            </a:r>
          </a:p>
          <a:p>
            <a:r>
              <a:rPr lang="en-US" dirty="0" smtClean="0"/>
              <a:t>List Boldly</a:t>
            </a:r>
          </a:p>
          <a:p>
            <a:r>
              <a:rPr lang="en-US" dirty="0" smtClean="0"/>
              <a:t>Be catchy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038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Flour</a:t>
            </a:r>
          </a:p>
          <a:p>
            <a:r>
              <a:rPr lang="en-US" sz="2400" dirty="0" smtClean="0"/>
              <a:t>Self-Rising Flour</a:t>
            </a:r>
          </a:p>
          <a:p>
            <a:r>
              <a:rPr lang="en-US" sz="2400" dirty="0" smtClean="0"/>
              <a:t>2 sticks unsalted butter</a:t>
            </a:r>
          </a:p>
          <a:p>
            <a:r>
              <a:rPr lang="en-US" sz="2400" dirty="0" smtClean="0"/>
              <a:t>Sugar </a:t>
            </a:r>
          </a:p>
          <a:p>
            <a:r>
              <a:rPr lang="en-US" sz="2400" dirty="0" smtClean="0"/>
              <a:t>2 Eggs</a:t>
            </a:r>
          </a:p>
          <a:p>
            <a:r>
              <a:rPr lang="en-US" sz="2400" dirty="0" smtClean="0"/>
              <a:t>Lime Juice</a:t>
            </a:r>
          </a:p>
          <a:p>
            <a:r>
              <a:rPr lang="en-US" sz="2400" dirty="0" smtClean="0"/>
              <a:t>Buttermilk</a:t>
            </a:r>
          </a:p>
          <a:p>
            <a:r>
              <a:rPr lang="en-US" sz="2400" dirty="0" smtClean="0"/>
              <a:t>Vanilla</a:t>
            </a:r>
          </a:p>
          <a:p>
            <a:r>
              <a:rPr lang="en-US" sz="2400" dirty="0" smtClean="0"/>
              <a:t>Cream Cheese</a:t>
            </a:r>
          </a:p>
          <a:p>
            <a:r>
              <a:rPr lang="en-US" sz="2400" dirty="0" smtClean="0"/>
              <a:t>Powdered Sugar</a:t>
            </a:r>
          </a:p>
          <a:p>
            <a:r>
              <a:rPr lang="en-US" sz="2400" dirty="0" smtClean="0"/>
              <a:t>1 Lime</a:t>
            </a:r>
          </a:p>
          <a:p>
            <a:r>
              <a:rPr lang="en-US" sz="2400" dirty="0" smtClean="0"/>
              <a:t>Green Food Coloring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Goods Sold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191000" y="1295400"/>
            <a:ext cx="441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$35.22 + $.33/lime</a:t>
            </a:r>
          </a:p>
          <a:p>
            <a:r>
              <a:rPr lang="en-US" dirty="0" smtClean="0"/>
              <a:t>Total:  $35.55</a:t>
            </a:r>
          </a:p>
          <a:p>
            <a:r>
              <a:rPr lang="en-US" dirty="0" smtClean="0"/>
              <a:t>Makes 1 Batches</a:t>
            </a:r>
          </a:p>
          <a:p>
            <a:pPr lvl="1"/>
            <a:r>
              <a:rPr lang="en-US" b="1" dirty="0" smtClean="0"/>
              <a:t>$2.96/each</a:t>
            </a:r>
          </a:p>
          <a:p>
            <a:endParaRPr lang="en-US" dirty="0" smtClean="0"/>
          </a:p>
          <a:p>
            <a:r>
              <a:rPr lang="en-US" sz="2400" dirty="0" smtClean="0"/>
              <a:t>+$3.89 Cream Cheese</a:t>
            </a:r>
          </a:p>
          <a:p>
            <a:r>
              <a:rPr lang="en-US" sz="2400" dirty="0" smtClean="0"/>
              <a:t>+.33/lime</a:t>
            </a:r>
          </a:p>
          <a:p>
            <a:r>
              <a:rPr lang="en-US" sz="2400" dirty="0" smtClean="0"/>
              <a:t>Total:  $39.77</a:t>
            </a:r>
          </a:p>
          <a:p>
            <a:r>
              <a:rPr lang="en-US" sz="2400" dirty="0" smtClean="0"/>
              <a:t>Makes 2 Batches</a:t>
            </a:r>
          </a:p>
          <a:p>
            <a:pPr lvl="1"/>
            <a:r>
              <a:rPr lang="en-US" sz="2000" b="1" dirty="0" smtClean="0"/>
              <a:t>$1.66/each</a:t>
            </a:r>
          </a:p>
          <a:p>
            <a:endParaRPr lang="en-US" dirty="0" smtClean="0"/>
          </a:p>
          <a:p>
            <a:r>
              <a:rPr lang="en-US" dirty="0" smtClean="0"/>
              <a:t>Makes 3 Batches $43.99</a:t>
            </a:r>
          </a:p>
          <a:p>
            <a:pPr lvl="1"/>
            <a:r>
              <a:rPr lang="en-US" b="1" dirty="0" smtClean="0"/>
              <a:t>$1.23 / each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t="21379" b="12583"/>
          <a:stretch>
            <a:fillRect/>
          </a:stretch>
        </p:blipFill>
        <p:spPr bwMode="auto">
          <a:xfrm>
            <a:off x="228600" y="381000"/>
            <a:ext cx="8915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Simply list how much you paid for ingredients.</a:t>
            </a:r>
          </a:p>
          <a:p>
            <a:endParaRPr lang="en-US" dirty="0" smtClean="0"/>
          </a:p>
          <a:p>
            <a:r>
              <a:rPr lang="en-US" dirty="0" smtClean="0"/>
              <a:t>Determine how much you can make from amount purchased</a:t>
            </a:r>
          </a:p>
          <a:p>
            <a:endParaRPr lang="en-US" dirty="0" smtClean="0"/>
          </a:p>
          <a:p>
            <a:r>
              <a:rPr lang="en-US" dirty="0" smtClean="0"/>
              <a:t>Estimate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COGS Option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Mix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04800" y="3962400"/>
            <a:ext cx="4192588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Place: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Craft Shows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Corporate Events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Community Events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Online Orders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($10.00 S&amp;H)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645026" y="3962400"/>
            <a:ext cx="4041775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Product:</a:t>
            </a:r>
          </a:p>
          <a:p>
            <a:endParaRPr lang="en-US" sz="1000" dirty="0" smtClean="0"/>
          </a:p>
          <a:p>
            <a:pPr algn="ctr"/>
            <a:r>
              <a:rPr lang="en-US" dirty="0" smtClean="0"/>
              <a:t>Key Lime Cupcakes</a:t>
            </a:r>
          </a:p>
          <a:p>
            <a:r>
              <a:rPr lang="en-US" sz="1900" dirty="0" smtClean="0">
                <a:solidFill>
                  <a:schemeClr val="tx1"/>
                </a:solidFill>
              </a:rPr>
              <a:t>Also available in cherry, lemon, strawberry, orange cream, &amp; raspberry</a:t>
            </a:r>
            <a:endParaRPr lang="en-US" sz="19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295400"/>
            <a:ext cx="4114800" cy="2514601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Promotion</a:t>
            </a:r>
          </a:p>
          <a:p>
            <a:pPr lvl="1"/>
            <a:r>
              <a:rPr lang="en-US" sz="1800" dirty="0" err="1" smtClean="0"/>
              <a:t>Facebook</a:t>
            </a:r>
            <a:r>
              <a:rPr lang="en-US" sz="1800" dirty="0" smtClean="0"/>
              <a:t>, </a:t>
            </a:r>
            <a:r>
              <a:rPr lang="en-US" sz="1800" dirty="0" err="1" smtClean="0"/>
              <a:t>Pinterest</a:t>
            </a:r>
            <a:r>
              <a:rPr lang="en-US" sz="1800" dirty="0" smtClean="0"/>
              <a:t>, &amp; Magazine Ads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b="1" dirty="0" smtClean="0"/>
              <a:t>Food Network, All You, Women’s World, &amp; First Magazine</a:t>
            </a:r>
          </a:p>
          <a:p>
            <a:pPr lvl="1"/>
            <a:endParaRPr lang="en-US" sz="1800" b="1" dirty="0" smtClean="0"/>
          </a:p>
          <a:p>
            <a:pPr lvl="1"/>
            <a:r>
              <a:rPr lang="en-US" sz="1800" b="1" dirty="0" smtClean="0"/>
              <a:t>Create brochures for distribution at events we attend; downloadable  @ </a:t>
            </a:r>
            <a:r>
              <a:rPr lang="en-US" sz="1800" b="1" dirty="0" smtClean="0">
                <a:hlinkClick r:id="rId2"/>
              </a:rPr>
              <a:t>www.cupcakecentral.com</a:t>
            </a:r>
            <a:r>
              <a:rPr lang="en-US" sz="1800" b="1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8200" y="1444295"/>
            <a:ext cx="4038600" cy="2213306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Price:</a:t>
            </a:r>
          </a:p>
          <a:p>
            <a:pPr lvl="1"/>
            <a:r>
              <a:rPr lang="en-US" dirty="0" smtClean="0"/>
              <a:t>$1.99 / each</a:t>
            </a:r>
          </a:p>
          <a:p>
            <a:pPr lvl="1"/>
            <a:r>
              <a:rPr lang="en-US" dirty="0" smtClean="0"/>
              <a:t>$5.99 / 6 cupcakes</a:t>
            </a:r>
          </a:p>
          <a:p>
            <a:pPr lvl="1"/>
            <a:r>
              <a:rPr lang="en-US" dirty="0" smtClean="0"/>
              <a:t>$9.99 / 12 cupcakes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Bakeries: </a:t>
            </a:r>
          </a:p>
          <a:p>
            <a:pPr lvl="2"/>
            <a:r>
              <a:rPr lang="en-US" dirty="0" smtClean="0"/>
              <a:t>$2.99 - $4.99/ea</a:t>
            </a:r>
          </a:p>
          <a:p>
            <a:pPr lvl="2"/>
            <a:r>
              <a:rPr lang="en-US" dirty="0" smtClean="0"/>
              <a:t>$32.00 - $49.99 / 12 Dozen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125</TotalTime>
  <Words>458</Words>
  <Application>Microsoft Office PowerPoint</Application>
  <PresentationFormat>On-screen Show (4:3)</PresentationFormat>
  <Paragraphs>108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Cupcake Central</vt:lpstr>
      <vt:lpstr>Target Market #2: Generation X</vt:lpstr>
      <vt:lpstr>Key Lime Cupcake</vt:lpstr>
      <vt:lpstr>Frosting Recipe</vt:lpstr>
      <vt:lpstr>Trade Character Slide </vt:lpstr>
      <vt:lpstr>Cost of Goods Sold</vt:lpstr>
      <vt:lpstr>Slide 7</vt:lpstr>
      <vt:lpstr>COGS Option 2</vt:lpstr>
      <vt:lpstr>Marketing Mix</vt:lpstr>
      <vt:lpstr>Packaging / Label</vt:lpstr>
      <vt:lpstr>Label</vt:lpstr>
    </vt:vector>
  </TitlesOfParts>
  <Company>Charlotte-Mecklenburg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Cherry Pie Cupcakes</dc:title>
  <dc:creator>Administrator</dc:creator>
  <cp:lastModifiedBy>admin</cp:lastModifiedBy>
  <cp:revision>13</cp:revision>
  <dcterms:created xsi:type="dcterms:W3CDTF">2013-10-30T09:51:36Z</dcterms:created>
  <dcterms:modified xsi:type="dcterms:W3CDTF">2014-04-04T15:49:24Z</dcterms:modified>
</cp:coreProperties>
</file>