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560D06-16BE-4ACF-891D-528952D2E353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9E93D9-EC95-4387-AFF8-C6D17C23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Markets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International Marketing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Business to business markets are more likely to export.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Export </a:t>
            </a:r>
            <a:r>
              <a:rPr lang="en-US" sz="2400" b="1" dirty="0" smtClean="0">
                <a:solidFill>
                  <a:srgbClr val="FF0000"/>
                </a:solidFill>
              </a:rPr>
              <a:t>pricing increases the cost of a product based off of:</a:t>
            </a:r>
          </a:p>
          <a:p>
            <a:pPr lvl="2"/>
            <a:r>
              <a:rPr lang="en-US" sz="2200" dirty="0" smtClean="0"/>
              <a:t>Tariffs</a:t>
            </a:r>
          </a:p>
          <a:p>
            <a:pPr lvl="2"/>
            <a:r>
              <a:rPr lang="en-US" sz="2200" dirty="0" smtClean="0"/>
              <a:t>Taxes</a:t>
            </a:r>
          </a:p>
          <a:p>
            <a:pPr lvl="2"/>
            <a:r>
              <a:rPr lang="en-US" sz="2200" dirty="0" smtClean="0"/>
              <a:t>Expenses </a:t>
            </a:r>
            <a:r>
              <a:rPr lang="en-US" sz="2200" dirty="0" smtClean="0"/>
              <a:t>for </a:t>
            </a:r>
            <a:r>
              <a:rPr lang="en-US" sz="2200" dirty="0" smtClean="0"/>
              <a:t>adapting a product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Pricing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Companies often develop a dual-pricing system using the following methods: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Cost-plus method: </a:t>
            </a:r>
            <a:r>
              <a:rPr lang="en-US" sz="2400" dirty="0" smtClean="0"/>
              <a:t>All export costs are included in the price of the product and a % markup is added to the total cost which can lead to very high prices in certain countries.</a:t>
            </a:r>
          </a:p>
          <a:p>
            <a:pPr lvl="1"/>
            <a:endParaRPr lang="en-US" sz="24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Marginal-cost </a:t>
            </a:r>
            <a:r>
              <a:rPr lang="en-US" sz="2400" b="1" dirty="0" smtClean="0">
                <a:solidFill>
                  <a:srgbClr val="FF0000"/>
                </a:solidFill>
              </a:rPr>
              <a:t>method: </a:t>
            </a:r>
            <a:r>
              <a:rPr lang="en-US" sz="2400" dirty="0" smtClean="0"/>
              <a:t>Base their pricing on the prices their competitors set. </a:t>
            </a:r>
          </a:p>
          <a:p>
            <a:pPr lvl="2"/>
            <a:r>
              <a:rPr lang="en-US" sz="2200" b="1" dirty="0" smtClean="0"/>
              <a:t>This </a:t>
            </a:r>
            <a:r>
              <a:rPr lang="en-US" sz="2200" b="1" dirty="0" smtClean="0"/>
              <a:t>method is used for more competitive markets or when total sales are low.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Pricing System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What is a Business Market?</a:t>
            </a:r>
          </a:p>
          <a:p>
            <a:pPr lvl="1"/>
            <a:r>
              <a:rPr lang="en-US" b="1" dirty="0" smtClean="0"/>
              <a:t>Companies that purchase products for the operation of a business or for re-sale. </a:t>
            </a:r>
          </a:p>
          <a:p>
            <a:pPr marL="109728" lvl="0" indent="0">
              <a:buNone/>
            </a:pPr>
            <a:endParaRPr lang="en-US" b="1" dirty="0" smtClean="0"/>
          </a:p>
          <a:p>
            <a:pPr lvl="0"/>
            <a:r>
              <a:rPr lang="en-US" b="1" dirty="0" smtClean="0"/>
              <a:t>Five different types of products purchased in a business market: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b="1" dirty="0" smtClean="0"/>
              <a:t>Raw Materials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b="1" dirty="0" smtClean="0"/>
              <a:t>Equipment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b="1" dirty="0" smtClean="0"/>
              <a:t>Supplies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b="1" dirty="0" smtClean="0"/>
              <a:t>Component Parts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b="1" dirty="0" smtClean="0"/>
              <a:t>Services</a:t>
            </a:r>
          </a:p>
          <a:p>
            <a:pPr marL="109728" lvl="0" indent="0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Market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767072"/>
          </a:xfrm>
        </p:spPr>
        <p:txBody>
          <a:bodyPr>
            <a:normAutofit fontScale="85000" lnSpcReduction="2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b="1" dirty="0" smtClean="0">
                <a:solidFill>
                  <a:srgbClr val="FF0000"/>
                </a:solidFill>
              </a:rPr>
              <a:t>Raw materials: </a:t>
            </a:r>
            <a:r>
              <a:rPr lang="en-US" dirty="0" smtClean="0"/>
              <a:t>unprocessed products used to produce other products such as chemicals, minerals or natural agricultural products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Equipment: </a:t>
            </a:r>
            <a:r>
              <a:rPr lang="en-US" sz="2400" dirty="0" smtClean="0"/>
              <a:t>capital equipment (land, buildings, major machinery) or operating equipment (less expensive equipment used to operate a business such as computers or telephones)</a:t>
            </a:r>
          </a:p>
          <a:p>
            <a:pPr marL="137160" indent="0">
              <a:buNone/>
            </a:pPr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Supplies: </a:t>
            </a:r>
            <a:r>
              <a:rPr lang="en-US" sz="2400" dirty="0" smtClean="0"/>
              <a:t>materials consumed in the </a:t>
            </a:r>
            <a:r>
              <a:rPr lang="en-US" sz="2400" dirty="0" smtClean="0"/>
              <a:t>operation of the </a:t>
            </a:r>
            <a:r>
              <a:rPr lang="en-US" sz="2400" dirty="0" err="1" smtClean="0"/>
              <a:t>busines</a:t>
            </a:r>
            <a:endParaRPr lang="en-US" sz="2400" dirty="0" smtClean="0"/>
          </a:p>
          <a:p>
            <a:pPr marL="13716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Component parts: </a:t>
            </a:r>
            <a:r>
              <a:rPr lang="en-US" sz="2400" dirty="0" smtClean="0"/>
              <a:t>partially completed parts assembled to create a finished product such as a steering wheel or tires on a car</a:t>
            </a:r>
          </a:p>
          <a:p>
            <a:pPr marL="137160" indent="0">
              <a:buNone/>
            </a:pPr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Services: </a:t>
            </a:r>
            <a:r>
              <a:rPr lang="en-US" sz="2400" dirty="0" smtClean="0"/>
              <a:t>Business markets use a large variety of services including transportation</a:t>
            </a:r>
            <a:r>
              <a:rPr lang="en-US" sz="2400" dirty="0" smtClean="0"/>
              <a:t>, banking, promotion, accounting, clerical, maintenance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Market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Total sales in business markets are larger than consumer markets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Business </a:t>
            </a:r>
            <a:r>
              <a:rPr lang="en-US" dirty="0" smtClean="0"/>
              <a:t>markets compete mostly on price.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Exporting </a:t>
            </a:r>
            <a:r>
              <a:rPr lang="en-US" dirty="0" smtClean="0"/>
              <a:t>is more common in business to business (B2B) markets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Business markets operate on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Derived demand: </a:t>
            </a:r>
            <a:r>
              <a:rPr lang="en-US" dirty="0" smtClean="0"/>
              <a:t>the demand that comes from the end purchaser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do Business Markets Differ from Consumer Markets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Demand that comes from the end user</a:t>
            </a:r>
          </a:p>
          <a:p>
            <a:pPr lvl="1"/>
            <a:r>
              <a:rPr lang="en-US" dirty="0" smtClean="0"/>
              <a:t>Raw materials are sold to manufacturers that create component parts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Component Parts are sold to assembly plants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Their final products are sold to distributors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Distributors then sell the product to retailers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The retailer is what drives the first transaction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Demand example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markets are a type of business market</a:t>
            </a:r>
          </a:p>
          <a:p>
            <a:endParaRPr lang="en-US" dirty="0" smtClean="0"/>
          </a:p>
          <a:p>
            <a:r>
              <a:rPr lang="en-US" dirty="0" smtClean="0"/>
              <a:t>Each business market has a distinct characteristic that impacts international marketing strategies:</a:t>
            </a:r>
          </a:p>
          <a:p>
            <a:pPr lvl="1"/>
            <a:r>
              <a:rPr lang="en-US" dirty="0" smtClean="0"/>
              <a:t>Industrial Buyers</a:t>
            </a:r>
          </a:p>
          <a:p>
            <a:pPr lvl="1"/>
            <a:r>
              <a:rPr lang="en-US" dirty="0" smtClean="0"/>
              <a:t>Relationship Development</a:t>
            </a:r>
          </a:p>
          <a:p>
            <a:pPr lvl="1"/>
            <a:r>
              <a:rPr lang="en-US" dirty="0" smtClean="0"/>
              <a:t>International Orientation</a:t>
            </a:r>
          </a:p>
          <a:p>
            <a:pPr lvl="1"/>
            <a:r>
              <a:rPr lang="en-US" dirty="0" smtClean="0"/>
              <a:t>Uniformity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Markets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Classification: </a:t>
            </a:r>
            <a:r>
              <a:rPr lang="en-US" sz="2800" dirty="0" smtClean="0"/>
              <a:t>markets are segmented by type of product or how products are used in a business. </a:t>
            </a:r>
            <a:endParaRPr lang="en-US" sz="2800" dirty="0" smtClean="0"/>
          </a:p>
          <a:p>
            <a:pPr lvl="1"/>
            <a:r>
              <a:rPr lang="en-US" sz="2400" dirty="0" smtClean="0"/>
              <a:t>Automobile manufacturers use the same products regardless of brand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Industrial Buyers: </a:t>
            </a:r>
            <a:r>
              <a:rPr lang="en-US" sz="2800" dirty="0" smtClean="0"/>
              <a:t>Many cultural differences in motives, authority and negotiating style for industrial buyers in different </a:t>
            </a:r>
            <a:r>
              <a:rPr lang="en-US" sz="2800" dirty="0" smtClean="0"/>
              <a:t>countries.</a:t>
            </a:r>
          </a:p>
          <a:p>
            <a:pPr lvl="1"/>
            <a:r>
              <a:rPr lang="en-US" sz="2400" dirty="0" smtClean="0"/>
              <a:t>More </a:t>
            </a:r>
            <a:r>
              <a:rPr lang="en-US" sz="2400" dirty="0" smtClean="0"/>
              <a:t>complex </a:t>
            </a:r>
            <a:r>
              <a:rPr lang="en-US" sz="2400" dirty="0" smtClean="0"/>
              <a:t>decisions</a:t>
            </a:r>
          </a:p>
          <a:p>
            <a:pPr lvl="1"/>
            <a:r>
              <a:rPr lang="en-US" sz="2400" dirty="0" smtClean="0"/>
              <a:t>M</a:t>
            </a:r>
            <a:r>
              <a:rPr lang="en-US" sz="2400" dirty="0" smtClean="0"/>
              <a:t>ore </a:t>
            </a:r>
            <a:r>
              <a:rPr lang="en-US" sz="2400" dirty="0" smtClean="0"/>
              <a:t>service </a:t>
            </a:r>
            <a:r>
              <a:rPr lang="en-US" sz="2400" dirty="0" smtClean="0"/>
              <a:t>needs</a:t>
            </a:r>
          </a:p>
          <a:p>
            <a:pPr lvl="1"/>
            <a:r>
              <a:rPr lang="en-US" sz="2400" dirty="0" smtClean="0"/>
              <a:t>M</a:t>
            </a:r>
            <a:r>
              <a:rPr lang="en-US" sz="2400" dirty="0" smtClean="0"/>
              <a:t>ore </a:t>
            </a:r>
            <a:r>
              <a:rPr lang="en-US" sz="2400" dirty="0" smtClean="0"/>
              <a:t>value </a:t>
            </a:r>
            <a:r>
              <a:rPr lang="en-US" sz="2400" dirty="0" smtClean="0"/>
              <a:t>oriented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Market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Relationship Development: </a:t>
            </a:r>
            <a:r>
              <a:rPr lang="en-US" sz="2400" dirty="0" smtClean="0"/>
              <a:t>Strong links between businesses, strong network of relationships where sellers and buyers are dependent upon each other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International Orientation: </a:t>
            </a:r>
            <a:r>
              <a:rPr lang="en-US" sz="2400" dirty="0" smtClean="0"/>
              <a:t>Most industrial relationships are global. </a:t>
            </a:r>
            <a:endParaRPr lang="en-US" sz="2400" dirty="0" smtClean="0"/>
          </a:p>
          <a:p>
            <a:pPr lvl="1"/>
            <a:r>
              <a:rPr lang="en-US" sz="2000" dirty="0" smtClean="0"/>
              <a:t>Raw </a:t>
            </a:r>
            <a:r>
              <a:rPr lang="en-US" sz="2000" dirty="0" smtClean="0"/>
              <a:t>materials and component parts are shipped to countries with low labor costs </a:t>
            </a:r>
            <a:endParaRPr lang="en-US" sz="2000" dirty="0" smtClean="0"/>
          </a:p>
          <a:p>
            <a:pPr lvl="1"/>
            <a:r>
              <a:rPr lang="en-US" sz="2000" dirty="0" smtClean="0"/>
              <a:t>Final </a:t>
            </a:r>
            <a:r>
              <a:rPr lang="en-US" sz="2000" dirty="0" smtClean="0"/>
              <a:t>products are shipped to consumers worldwide.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Uniformity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/>
              <a:t>Industrial products have much less variation than consumer products.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Market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Goods that cannot be easily differentiated.</a:t>
            </a:r>
          </a:p>
          <a:p>
            <a:pPr lvl="1"/>
            <a:r>
              <a:rPr lang="en-US" sz="2400" dirty="0" smtClean="0"/>
              <a:t>Examples are petroleum, grain, minerals and chemicals.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Sold in commodity markets</a:t>
            </a:r>
          </a:p>
          <a:p>
            <a:pPr lvl="2"/>
            <a:r>
              <a:rPr lang="en-US" sz="2200" dirty="0" smtClean="0"/>
              <a:t>Use set pricing that is based off of global demand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The price of oil goes up when supply goes down or demand goes up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Commodity Products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560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Business Markets</vt:lpstr>
      <vt:lpstr>Business Market</vt:lpstr>
      <vt:lpstr>Business Market</vt:lpstr>
      <vt:lpstr>How do Business Markets Differ from Consumer Markets</vt:lpstr>
      <vt:lpstr>Derived Demand example</vt:lpstr>
      <vt:lpstr>Industrial Markets</vt:lpstr>
      <vt:lpstr>Industrial Market</vt:lpstr>
      <vt:lpstr>Industrial Market</vt:lpstr>
      <vt:lpstr>Commodity Products</vt:lpstr>
      <vt:lpstr>Business Pricing</vt:lpstr>
      <vt:lpstr>Dual Pricing System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Markets</dc:title>
  <dc:creator>melissa1.shaffer</dc:creator>
  <cp:lastModifiedBy>melissa1.shaffer</cp:lastModifiedBy>
  <cp:revision>5</cp:revision>
  <dcterms:created xsi:type="dcterms:W3CDTF">2015-03-25T10:36:27Z</dcterms:created>
  <dcterms:modified xsi:type="dcterms:W3CDTF">2015-03-27T14:31:53Z</dcterms:modified>
</cp:coreProperties>
</file>