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8E011BF-2D85-41C1-894A-DC71F817658E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B7C59BF-5633-465D-8BD6-12633599C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011BF-2D85-41C1-894A-DC71F817658E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C59BF-5633-465D-8BD6-12633599C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011BF-2D85-41C1-894A-DC71F817658E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C59BF-5633-465D-8BD6-12633599C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011BF-2D85-41C1-894A-DC71F817658E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C59BF-5633-465D-8BD6-12633599CC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011BF-2D85-41C1-894A-DC71F817658E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C59BF-5633-465D-8BD6-12633599CC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011BF-2D85-41C1-894A-DC71F817658E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C59BF-5633-465D-8BD6-12633599CC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011BF-2D85-41C1-894A-DC71F817658E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C59BF-5633-465D-8BD6-12633599C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011BF-2D85-41C1-894A-DC71F817658E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C59BF-5633-465D-8BD6-12633599CC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8E011BF-2D85-41C1-894A-DC71F817658E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C59BF-5633-465D-8BD6-12633599C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8E011BF-2D85-41C1-894A-DC71F817658E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B7C59BF-5633-465D-8BD6-12633599C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8E011BF-2D85-41C1-894A-DC71F817658E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B7C59BF-5633-465D-8BD6-12633599CCC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8E011BF-2D85-41C1-894A-DC71F817658E}" type="datetimeFigureOut">
              <a:rPr lang="en-US" smtClean="0"/>
              <a:pPr/>
              <a:t>3/3/2015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1B7C59BF-5633-465D-8BD6-12633599CCC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7fMlVJoyKmk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Competitive Advantages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International Marketing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181600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Worksheet due by end of hour.  Solo Project.</a:t>
            </a:r>
          </a:p>
          <a:p>
            <a:pPr lvl="1"/>
            <a:r>
              <a:rPr lang="en-US" dirty="0" smtClean="0"/>
              <a:t>Read Racing to the lead </a:t>
            </a:r>
          </a:p>
          <a:p>
            <a:pPr lvl="1"/>
            <a:r>
              <a:rPr lang="en-US" dirty="0" smtClean="0"/>
              <a:t>Define Competitive Advantage &amp; Value Relationship</a:t>
            </a:r>
          </a:p>
          <a:p>
            <a:pPr lvl="1"/>
            <a:r>
              <a:rPr lang="en-US" dirty="0" smtClean="0"/>
              <a:t>Which decade led to the biggest change in how competitive the international market became</a:t>
            </a:r>
          </a:p>
          <a:p>
            <a:pPr lvl="1"/>
            <a:r>
              <a:rPr lang="en-US" b="1" dirty="0" smtClean="0"/>
              <a:t>Compare the 3 generic competitive advantage strategies</a:t>
            </a:r>
          </a:p>
          <a:p>
            <a:pPr lvl="2"/>
            <a:r>
              <a:rPr lang="en-US" dirty="0" smtClean="0"/>
              <a:t>Find a differentiation ad  example</a:t>
            </a:r>
          </a:p>
          <a:p>
            <a:pPr lvl="2"/>
            <a:r>
              <a:rPr lang="en-US" dirty="0" smtClean="0"/>
              <a:t>Find a low cost ad example</a:t>
            </a:r>
          </a:p>
          <a:p>
            <a:pPr lvl="2"/>
            <a:r>
              <a:rPr lang="en-US" dirty="0" smtClean="0"/>
              <a:t>Create a focused ad example</a:t>
            </a:r>
          </a:p>
          <a:p>
            <a:pPr lvl="1"/>
            <a:r>
              <a:rPr lang="en-US" b="1" dirty="0" smtClean="0"/>
              <a:t>Direct v. Indirect Competition</a:t>
            </a:r>
          </a:p>
          <a:p>
            <a:pPr lvl="2"/>
            <a:r>
              <a:rPr lang="en-US" dirty="0" smtClean="0"/>
              <a:t>Find two examples of direct competition </a:t>
            </a:r>
          </a:p>
          <a:p>
            <a:pPr lvl="2"/>
            <a:r>
              <a:rPr lang="en-US" dirty="0" smtClean="0"/>
              <a:t>Find two examples of indirect competition</a:t>
            </a:r>
          </a:p>
          <a:p>
            <a:pPr lvl="1"/>
            <a:r>
              <a:rPr lang="en-US" b="1" dirty="0" smtClean="0"/>
              <a:t>Unit 5.0 Cloze Activity &amp; 2 Questions regarding Racing to the lead.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914400"/>
            <a:ext cx="8915400" cy="537667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Products with a </a:t>
            </a:r>
            <a:r>
              <a:rPr lang="en-US" b="1" i="1" dirty="0" smtClean="0">
                <a:solidFill>
                  <a:srgbClr val="FF0000"/>
                </a:solidFill>
              </a:rPr>
              <a:t>competitive advantage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have more price or value benefits than competitive products </a:t>
            </a:r>
          </a:p>
          <a:p>
            <a:pPr lvl="1"/>
            <a:r>
              <a:rPr lang="en-US" sz="2600" dirty="0" smtClean="0"/>
              <a:t>Can be gained through a variety of approaches:</a:t>
            </a:r>
          </a:p>
          <a:p>
            <a:pPr lvl="2">
              <a:lnSpc>
                <a:spcPct val="150000"/>
              </a:lnSpc>
            </a:pPr>
            <a:r>
              <a:rPr lang="en-US" sz="2200" dirty="0" smtClean="0"/>
              <a:t>Brand awareness (</a:t>
            </a:r>
            <a:r>
              <a:rPr lang="en-US" sz="2200" dirty="0" smtClean="0">
                <a:solidFill>
                  <a:srgbClr val="FF0000"/>
                </a:solidFill>
              </a:rPr>
              <a:t>Apple</a:t>
            </a:r>
            <a:r>
              <a:rPr lang="en-US" sz="2200" dirty="0" smtClean="0"/>
              <a:t>)</a:t>
            </a:r>
          </a:p>
          <a:p>
            <a:pPr lvl="2">
              <a:lnSpc>
                <a:spcPct val="150000"/>
              </a:lnSpc>
            </a:pPr>
            <a:r>
              <a:rPr lang="en-US" sz="2200" dirty="0" smtClean="0"/>
              <a:t>Superior Products or Customer Support (</a:t>
            </a:r>
            <a:r>
              <a:rPr lang="en-US" sz="2200" dirty="0" smtClean="0">
                <a:solidFill>
                  <a:srgbClr val="FF0000"/>
                </a:solidFill>
              </a:rPr>
              <a:t>IKEA</a:t>
            </a:r>
            <a:r>
              <a:rPr lang="en-US" sz="2200" dirty="0" smtClean="0"/>
              <a:t>)</a:t>
            </a:r>
          </a:p>
          <a:p>
            <a:pPr lvl="2">
              <a:lnSpc>
                <a:spcPct val="150000"/>
              </a:lnSpc>
            </a:pPr>
            <a:r>
              <a:rPr lang="en-US" sz="2200" dirty="0" smtClean="0"/>
              <a:t>Low Pricing (</a:t>
            </a:r>
            <a:r>
              <a:rPr lang="en-US" sz="2200" dirty="0" err="1" smtClean="0">
                <a:solidFill>
                  <a:srgbClr val="FF0000"/>
                </a:solidFill>
              </a:rPr>
              <a:t>Walmart</a:t>
            </a:r>
            <a:r>
              <a:rPr lang="en-US" sz="2200" dirty="0" smtClean="0"/>
              <a:t>)</a:t>
            </a:r>
          </a:p>
          <a:p>
            <a:pPr lvl="2">
              <a:lnSpc>
                <a:spcPct val="150000"/>
              </a:lnSpc>
            </a:pPr>
            <a:r>
              <a:rPr lang="en-US" sz="2200" dirty="0" smtClean="0"/>
              <a:t>Flexibility (</a:t>
            </a:r>
            <a:r>
              <a:rPr lang="en-US" sz="2200" dirty="0" smtClean="0">
                <a:solidFill>
                  <a:srgbClr val="FF0000"/>
                </a:solidFill>
              </a:rPr>
              <a:t>Microsoft</a:t>
            </a:r>
            <a:r>
              <a:rPr lang="en-US" sz="2200" dirty="0" smtClean="0"/>
              <a:t>)</a:t>
            </a:r>
          </a:p>
          <a:p>
            <a:pPr lvl="2">
              <a:lnSpc>
                <a:spcPct val="150000"/>
              </a:lnSpc>
            </a:pPr>
            <a:r>
              <a:rPr lang="en-US" sz="2200" dirty="0" smtClean="0"/>
              <a:t>Speed &amp; Time (</a:t>
            </a:r>
            <a:r>
              <a:rPr lang="en-US" sz="2200" dirty="0" smtClean="0">
                <a:solidFill>
                  <a:srgbClr val="FF0000"/>
                </a:solidFill>
              </a:rPr>
              <a:t>FedEx</a:t>
            </a:r>
            <a:r>
              <a:rPr lang="en-US" sz="2200" dirty="0" smtClean="0"/>
              <a:t>)</a:t>
            </a:r>
          </a:p>
          <a:p>
            <a:pPr>
              <a:lnSpc>
                <a:spcPct val="150000"/>
              </a:lnSpc>
            </a:pPr>
            <a:r>
              <a:rPr lang="en-US" sz="2800" b="1" dirty="0" smtClean="0">
                <a:solidFill>
                  <a:srgbClr val="FF0000"/>
                </a:solidFill>
              </a:rPr>
              <a:t>What is a competitive advantage of AK v. ___?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Pick a school &amp; list something we provide that they don’t</a:t>
            </a:r>
          </a:p>
          <a:p>
            <a:pPr lvl="1">
              <a:lnSpc>
                <a:spcPct val="150000"/>
              </a:lnSpc>
            </a:pPr>
            <a:r>
              <a:rPr lang="en-US" sz="2400" dirty="0" smtClean="0"/>
              <a:t>What you pick should make us better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Competitive Advantage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i="1" dirty="0" smtClean="0">
                <a:solidFill>
                  <a:srgbClr val="FF0000"/>
                </a:solidFill>
              </a:rPr>
              <a:t>value relationship</a:t>
            </a:r>
            <a:r>
              <a:rPr lang="en-US" b="1" dirty="0" smtClean="0">
                <a:solidFill>
                  <a:srgbClr val="FF0000"/>
                </a:solidFill>
              </a:rPr>
              <a:t>  </a:t>
            </a:r>
            <a:r>
              <a:rPr lang="en-US" dirty="0" smtClean="0"/>
              <a:t>is the amount of benefits received given the product’s price </a:t>
            </a:r>
          </a:p>
          <a:p>
            <a:pPr lvl="1"/>
            <a:r>
              <a:rPr lang="en-US" dirty="0" smtClean="0"/>
              <a:t>What you get for your money.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>
                <a:solidFill>
                  <a:srgbClr val="FF0000"/>
                </a:solidFill>
              </a:rPr>
              <a:t>What is a value relationship of attending college?</a:t>
            </a:r>
          </a:p>
          <a:p>
            <a:pPr lvl="1"/>
            <a:endParaRPr lang="en-US" dirty="0" smtClean="0"/>
          </a:p>
          <a:p>
            <a:pPr lvl="1"/>
            <a:r>
              <a:rPr lang="en-US" b="1" dirty="0" smtClean="0"/>
              <a:t>You spend $80,000 for 4 years, what do you get in exchange?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 Relationship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0"/>
            <a:ext cx="8229600" cy="1143000"/>
          </a:xfrm>
        </p:spPr>
        <p:txBody>
          <a:bodyPr/>
          <a:lstStyle/>
          <a:p>
            <a:r>
              <a:rPr lang="en-US" dirty="0" smtClean="0"/>
              <a:t>Comparing Decades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4443" t="22834" r="21603" b="11505"/>
          <a:stretch>
            <a:fillRect/>
          </a:stretch>
        </p:blipFill>
        <p:spPr bwMode="auto">
          <a:xfrm>
            <a:off x="0" y="838200"/>
            <a:ext cx="89916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the past 70 years, the advantages America had have been minimized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US Companies now use three generic competitive advantage strategies to stay ahead: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Differentiation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Low Cost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dirty="0" smtClean="0"/>
              <a:t>Focused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Competitive Advantage Strategies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0656" t="21150" r="19710" b="9821"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&amp; Indirect Competition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3496" t="59874" r="24442" b="13188"/>
          <a:stretch>
            <a:fillRect/>
          </a:stretch>
        </p:blipFill>
        <p:spPr bwMode="auto">
          <a:xfrm>
            <a:off x="228600" y="1752600"/>
            <a:ext cx="8643938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990600" y="4876800"/>
            <a:ext cx="655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hlinkClick r:id="rId3"/>
              </a:rPr>
              <a:t>https://www.youtube.com/watch?v=7fMlVJoyKmk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243</TotalTime>
  <Words>262</Words>
  <Application>Microsoft Office PowerPoint</Application>
  <PresentationFormat>On-screen Show (4:3)</PresentationFormat>
  <Paragraphs>43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Competitive Advantages</vt:lpstr>
      <vt:lpstr>Agenda</vt:lpstr>
      <vt:lpstr>Competitive Advantage</vt:lpstr>
      <vt:lpstr>Value Relationship</vt:lpstr>
      <vt:lpstr>Comparing Decades</vt:lpstr>
      <vt:lpstr>Competitive Advantage Strategies</vt:lpstr>
      <vt:lpstr>Slide 7</vt:lpstr>
      <vt:lpstr>Direct &amp; Indirect Competition</vt:lpstr>
    </vt:vector>
  </TitlesOfParts>
  <Company>Charlotte Mecklenburg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Competitive Advantages</dc:title>
  <dc:creator>admin</dc:creator>
  <cp:lastModifiedBy>melissa1.shaffer</cp:lastModifiedBy>
  <cp:revision>23</cp:revision>
  <dcterms:created xsi:type="dcterms:W3CDTF">2015-02-25T11:07:43Z</dcterms:created>
  <dcterms:modified xsi:type="dcterms:W3CDTF">2015-03-03T14:22:17Z</dcterms:modified>
</cp:coreProperties>
</file>