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73" r:id="rId3"/>
    <p:sldId id="274" r:id="rId4"/>
    <p:sldId id="257" r:id="rId5"/>
    <p:sldId id="258" r:id="rId6"/>
    <p:sldId id="270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62" r:id="rId15"/>
    <p:sldId id="263" r:id="rId16"/>
    <p:sldId id="264" r:id="rId17"/>
    <p:sldId id="269" r:id="rId18"/>
    <p:sldId id="271" r:id="rId19"/>
    <p:sldId id="272" r:id="rId20"/>
    <p:sldId id="275" r:id="rId21"/>
    <p:sldId id="277" r:id="rId22"/>
    <p:sldId id="279" r:id="rId23"/>
    <p:sldId id="278" r:id="rId24"/>
    <p:sldId id="276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0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7C789-5CB8-4221-A920-34A4CAF57FDA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5C3B0-2E55-4A99-A81F-073034489F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244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.org/stories/2013-12-10/can-you-name-five-remaining-communist-countries-world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3W7sejVY9WU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hnaJp89_6A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.org/stories/2013-12-10/can-you-name-five-remaining-communist-countries-world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3W7sejVY9WU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http://www.pri.org/stories/2013-12-10/can-you-name-five-remaining-communist-countries-world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Opposes communism</a:t>
            </a:r>
          </a:p>
          <a:p>
            <a:r>
              <a:rPr lang="en-US" dirty="0" smtClean="0">
                <a:hlinkClick r:id="rId4"/>
              </a:rPr>
              <a:t>https://www.youtube.com/watch?v=3W7sejVY9WU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5C3B0-2E55-4A99-A81F-073034489F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11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https://www.youtube.com/watch?v=yhnaJp89_6A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5C3B0-2E55-4A99-A81F-073034489FF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266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http://www.pri.org/stories/2013-12-10/can-you-name-five-remaining-communist-countries-world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Opposes communism</a:t>
            </a:r>
          </a:p>
          <a:p>
            <a:r>
              <a:rPr lang="en-US" dirty="0" smtClean="0">
                <a:hlinkClick r:id="rId4"/>
              </a:rPr>
              <a:t>https://www.youtube.com/watch?v=3W7sejVY9WU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5C3B0-2E55-4A99-A81F-073034489FF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11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GVLYB-td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ffingtonpost.com/2014/03/26/new-monopoly-rules_n_5035044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Economic Environment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4.2:  International Marketing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137595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Characteristics of Capitalism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Little government interference</a:t>
            </a:r>
          </a:p>
          <a:p>
            <a:r>
              <a:rPr lang="en-US" dirty="0" smtClean="0"/>
              <a:t>Means of production is done by private firms</a:t>
            </a:r>
          </a:p>
          <a:p>
            <a:r>
              <a:rPr lang="en-US" dirty="0" smtClean="0"/>
              <a:t>Goods &amp; Services are distributed according to supply &amp; demand</a:t>
            </a:r>
          </a:p>
          <a:p>
            <a:endParaRPr lang="en-US" dirty="0"/>
          </a:p>
          <a:p>
            <a:r>
              <a:rPr lang="en-US" b="1" dirty="0" smtClean="0"/>
              <a:t>Pro’s &amp; Con’s will come courtesy of debate</a:t>
            </a:r>
          </a:p>
          <a:p>
            <a:pPr lvl="1"/>
            <a:r>
              <a:rPr lang="en-US" dirty="0" smtClean="0"/>
              <a:t>Creates wealth inequality</a:t>
            </a:r>
          </a:p>
          <a:p>
            <a:pPr lvl="2"/>
            <a:r>
              <a:rPr lang="en-US" dirty="0" smtClean="0"/>
              <a:t>A capitalist believes that inequality encourages innovation</a:t>
            </a:r>
          </a:p>
          <a:p>
            <a:pPr lvl="1"/>
            <a:r>
              <a:rPr lang="en-US" dirty="0" smtClean="0"/>
              <a:t>Profit drives efficient use of resources</a:t>
            </a:r>
          </a:p>
          <a:p>
            <a:pPr lvl="1"/>
            <a:r>
              <a:rPr lang="en-US" dirty="0" smtClean="0"/>
              <a:t>Boom &amp; Bust period</a:t>
            </a:r>
          </a:p>
          <a:p>
            <a:pPr lvl="2"/>
            <a:r>
              <a:rPr lang="en-US" dirty="0" smtClean="0"/>
              <a:t>Great growth &amp; high unemployment can occur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7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Explain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10887"/>
            <a:ext cx="6180859" cy="4944687"/>
          </a:xfrm>
        </p:spPr>
      </p:pic>
    </p:spTree>
    <p:extLst>
      <p:ext uri="{BB962C8B-B14F-4D97-AF65-F5344CB8AC3E}">
        <p14:creationId xmlns="" xmlns:p14="http://schemas.microsoft.com/office/powerpoint/2010/main" val="12982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Socialism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Debate will add detail but concept is……</a:t>
            </a:r>
          </a:p>
          <a:p>
            <a:endParaRPr lang="en-US" dirty="0"/>
          </a:p>
          <a:p>
            <a:pPr lvl="1"/>
            <a:r>
              <a:rPr lang="en-US" sz="2400" dirty="0" smtClean="0"/>
              <a:t>Social Equality is the goal</a:t>
            </a:r>
          </a:p>
          <a:p>
            <a:pPr lvl="1"/>
            <a:r>
              <a:rPr lang="en-US" sz="2400" dirty="0" smtClean="0"/>
              <a:t>Free education &amp; healthcare</a:t>
            </a:r>
          </a:p>
          <a:p>
            <a:pPr lvl="1"/>
            <a:r>
              <a:rPr lang="en-US" sz="2400" dirty="0" smtClean="0"/>
              <a:t>Political Equality</a:t>
            </a:r>
          </a:p>
          <a:p>
            <a:pPr lvl="2"/>
            <a:r>
              <a:rPr lang="en-US" sz="2000" dirty="0" smtClean="0"/>
              <a:t>Workers are typically treated fairer</a:t>
            </a:r>
          </a:p>
          <a:p>
            <a:pPr lvl="1"/>
            <a:r>
              <a:rPr lang="en-US" sz="2400" dirty="0" smtClean="0"/>
              <a:t>Taxes are higher</a:t>
            </a:r>
          </a:p>
          <a:p>
            <a:pPr lvl="1"/>
            <a:r>
              <a:rPr lang="en-US" sz="2400" dirty="0" smtClean="0"/>
              <a:t>Citizen debt is higher</a:t>
            </a:r>
          </a:p>
          <a:p>
            <a:pPr lvl="1"/>
            <a:r>
              <a:rPr lang="en-US" sz="2400" dirty="0" smtClean="0"/>
              <a:t>Less entrepreneurship</a:t>
            </a:r>
          </a:p>
          <a:p>
            <a:pPr lvl="1"/>
            <a:r>
              <a:rPr lang="en-US" sz="2400" dirty="0" smtClean="0"/>
              <a:t>Bigger government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2004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Explain</a:t>
            </a:r>
            <a:endParaRPr lang="en-US" b="1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77281"/>
            <a:ext cx="5486400" cy="3657600"/>
          </a:xfrm>
        </p:spPr>
      </p:pic>
    </p:spTree>
    <p:extLst>
      <p:ext uri="{BB962C8B-B14F-4D97-AF65-F5344CB8AC3E}">
        <p14:creationId xmlns="" xmlns:p14="http://schemas.microsoft.com/office/powerpoint/2010/main" val="1855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1253355" cy="4372495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 smtClean="0"/>
              <a:t>In a Planned or Command Economy: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The government is the central planner in a planned economy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Government tends to have a dictator in charge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The government plans the types of products produced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Determines where products are sold &amp; the prices to charge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The goal is to not generate a profit but to ensure everyone has equal access to education, employment, &amp; health care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Corruption often impedes equality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Citizens are often imprisoned or killed if they go against the government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Censorship is prominent aided by military and media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Laziness is often rewarded because they will provide you with food, housing, &amp; a job regardless of how good you are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Examples:</a:t>
            </a:r>
          </a:p>
          <a:p>
            <a:pPr lvl="1"/>
            <a:r>
              <a:rPr lang="en-US" dirty="0" smtClean="0"/>
              <a:t>Russia used to be a communist country</a:t>
            </a:r>
          </a:p>
          <a:p>
            <a:pPr lvl="1"/>
            <a:r>
              <a:rPr lang="en-US" dirty="0" smtClean="0"/>
              <a:t>China still is communist but is transitioning into a more market-based economy</a:t>
            </a:r>
          </a:p>
          <a:p>
            <a:pPr lvl="1"/>
            <a:r>
              <a:rPr lang="en-US" dirty="0" smtClean="0"/>
              <a:t>North Korea, Cube, Laos, &amp; Vietnam are currently communist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91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Explain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88736"/>
            <a:ext cx="6217227" cy="4864980"/>
          </a:xfrm>
        </p:spPr>
      </p:pic>
    </p:spTree>
    <p:extLst>
      <p:ext uri="{BB962C8B-B14F-4D97-AF65-F5344CB8AC3E}">
        <p14:creationId xmlns="" xmlns:p14="http://schemas.microsoft.com/office/powerpoint/2010/main" val="23946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Explain</a:t>
            </a:r>
            <a:br>
              <a:rPr lang="en-US" b="1" dirty="0"/>
            </a:br>
            <a:r>
              <a:rPr lang="en-US" sz="2200" b="1" dirty="0">
                <a:hlinkClick r:id="rId3"/>
              </a:rPr>
              <a:t>https://</a:t>
            </a:r>
            <a:r>
              <a:rPr lang="en-US" sz="2200" b="1" dirty="0" smtClean="0">
                <a:hlinkClick r:id="rId3"/>
              </a:rPr>
              <a:t>www.youtube.com/watch?v=CzGVLYB-tdY</a:t>
            </a:r>
            <a:r>
              <a:rPr lang="en-US" sz="2200" b="1" dirty="0" smtClean="0"/>
              <a:t> </a:t>
            </a:r>
            <a:endParaRPr lang="en-US" sz="2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20" y="2193925"/>
            <a:ext cx="6044360" cy="4024313"/>
          </a:xfrm>
        </p:spPr>
      </p:pic>
    </p:spTree>
    <p:extLst>
      <p:ext uri="{BB962C8B-B14F-4D97-AF65-F5344CB8AC3E}">
        <p14:creationId xmlns="" xmlns:p14="http://schemas.microsoft.com/office/powerpoint/2010/main" val="2333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1357264" cy="4299758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In a traditional economy…..</a:t>
            </a:r>
          </a:p>
          <a:p>
            <a:pPr lvl="1"/>
            <a:r>
              <a:rPr lang="en-US" sz="2200" dirty="0" smtClean="0"/>
              <a:t>Customs, religious beliefs, and historical patterns determine how economic questions are answered</a:t>
            </a:r>
          </a:p>
          <a:p>
            <a:pPr lvl="1"/>
            <a:r>
              <a:rPr lang="en-US" sz="2200" dirty="0"/>
              <a:t>It is based on agriculture, fishing, hunting, gathering or </a:t>
            </a:r>
            <a:r>
              <a:rPr lang="en-US" sz="2200" dirty="0" smtClean="0"/>
              <a:t>a combination of these </a:t>
            </a:r>
          </a:p>
          <a:p>
            <a:pPr lvl="1"/>
            <a:r>
              <a:rPr lang="en-US" sz="2200" dirty="0" smtClean="0"/>
              <a:t>Center on family or tribes</a:t>
            </a:r>
          </a:p>
          <a:p>
            <a:pPr lvl="1"/>
            <a:r>
              <a:rPr lang="en-US" sz="2200" dirty="0" smtClean="0"/>
              <a:t>May appear to be living in poverty even though needs are being met</a:t>
            </a:r>
          </a:p>
          <a:p>
            <a:pPr lvl="1"/>
            <a:r>
              <a:rPr lang="en-US" sz="2200" dirty="0" smtClean="0"/>
              <a:t>Common in 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World Countries and some developing countries</a:t>
            </a:r>
            <a:endParaRPr lang="en-US" sz="22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sz="2600" b="1" dirty="0" smtClean="0"/>
              <a:t>Examples of Traditional Economies</a:t>
            </a:r>
          </a:p>
          <a:p>
            <a:pPr lvl="2"/>
            <a:r>
              <a:rPr lang="en-US" sz="2200" dirty="0" smtClean="0"/>
              <a:t>The Amish</a:t>
            </a:r>
          </a:p>
          <a:p>
            <a:pPr lvl="2"/>
            <a:r>
              <a:rPr lang="en-US" sz="2200" dirty="0" smtClean="0"/>
              <a:t>Aborigines </a:t>
            </a:r>
          </a:p>
          <a:p>
            <a:pPr lvl="2"/>
            <a:r>
              <a:rPr lang="en-US" sz="2200" dirty="0"/>
              <a:t>A</a:t>
            </a:r>
            <a:r>
              <a:rPr lang="en-US" sz="2200" dirty="0" smtClean="0"/>
              <a:t>mazon </a:t>
            </a:r>
            <a:r>
              <a:rPr lang="en-US" sz="2200" dirty="0"/>
              <a:t>tribes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19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Economic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Depending on the economic structure in which you work; sales strategies will be developed accordingly</a:t>
            </a:r>
          </a:p>
          <a:p>
            <a:endParaRPr lang="en-US" dirty="0"/>
          </a:p>
          <a:p>
            <a:r>
              <a:rPr lang="en-US" b="1" dirty="0" smtClean="0"/>
              <a:t>Many companies are cautious about selling to China</a:t>
            </a:r>
          </a:p>
          <a:p>
            <a:pPr lvl="1"/>
            <a:r>
              <a:rPr lang="en-US" dirty="0" smtClean="0"/>
              <a:t>Weak government control over patents and competitive practices allows for Chinese companies to steal product designs and packaging.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Chinese companies don’t contend with rules &amp; regulations regarding workers safety or the environment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00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Monopoly</a:t>
            </a:r>
          </a:p>
          <a:p>
            <a:pPr lvl="1"/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www.huffingtonpost.com/2014/03/26/new-monopoly-rules_n_5035044.html</a:t>
            </a:r>
            <a:r>
              <a:rPr lang="en-US" sz="1800" dirty="0" smtClean="0"/>
              <a:t> </a:t>
            </a:r>
            <a:endParaRPr lang="en-US" sz="1800" dirty="0"/>
          </a:p>
          <a:p>
            <a:r>
              <a:rPr lang="en-US" dirty="0" smtClean="0"/>
              <a:t>Form teams of 4 or 5</a:t>
            </a:r>
          </a:p>
          <a:p>
            <a:endParaRPr lang="en-US" dirty="0"/>
          </a:p>
          <a:p>
            <a:r>
              <a:rPr lang="en-US" dirty="0" smtClean="0"/>
              <a:t>Play 25 minutes of capitalism</a:t>
            </a:r>
          </a:p>
          <a:p>
            <a:endParaRPr lang="en-US" dirty="0"/>
          </a:p>
          <a:p>
            <a:r>
              <a:rPr lang="en-US" dirty="0" smtClean="0"/>
              <a:t>Play 25 minutes of Socialism</a:t>
            </a:r>
          </a:p>
          <a:p>
            <a:endParaRPr lang="en-US" dirty="0"/>
          </a:p>
          <a:p>
            <a:r>
              <a:rPr lang="en-US" dirty="0" smtClean="0"/>
              <a:t>Play 10 minutes of capitalism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69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Pick up pre-test</a:t>
            </a:r>
          </a:p>
          <a:p>
            <a:pPr lvl="1"/>
            <a:r>
              <a:rPr lang="en-US" dirty="0" smtClean="0"/>
              <a:t>Grade your answers as you go along</a:t>
            </a:r>
          </a:p>
          <a:p>
            <a:endParaRPr lang="en-US" dirty="0"/>
          </a:p>
          <a:p>
            <a:r>
              <a:rPr lang="en-US" dirty="0" smtClean="0"/>
              <a:t>Turn in purple sheets for rough draft of 3B</a:t>
            </a:r>
          </a:p>
          <a:p>
            <a:pPr lvl="1"/>
            <a:r>
              <a:rPr lang="en-US" dirty="0" smtClean="0"/>
              <a:t>Final draft was due over the weekend</a:t>
            </a:r>
          </a:p>
          <a:p>
            <a:pPr lvl="1"/>
            <a:endParaRPr lang="en-US" dirty="0"/>
          </a:p>
          <a:p>
            <a:r>
              <a:rPr lang="en-US" dirty="0" smtClean="0"/>
              <a:t>Part IV A rough draft is due Tuesday</a:t>
            </a:r>
          </a:p>
          <a:p>
            <a:endParaRPr lang="en-US" dirty="0"/>
          </a:p>
          <a:p>
            <a:r>
              <a:rPr lang="en-US" dirty="0" smtClean="0"/>
              <a:t>Scanned version of the paper is online</a:t>
            </a:r>
          </a:p>
          <a:p>
            <a:pPr lvl="1"/>
            <a:r>
              <a:rPr lang="en-US" dirty="0" smtClean="0"/>
              <a:t>Follow rubrics</a:t>
            </a:r>
          </a:p>
          <a:p>
            <a:pPr lvl="1"/>
            <a:r>
              <a:rPr lang="en-US" dirty="0" smtClean="0"/>
              <a:t>Look at sample paper for examples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18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What are the 4 types of economic systems illustrated in class?</a:t>
            </a:r>
          </a:p>
          <a:p>
            <a:pPr lvl="1"/>
            <a:r>
              <a:rPr lang="en-US" dirty="0" smtClean="0"/>
              <a:t>Market</a:t>
            </a:r>
          </a:p>
          <a:p>
            <a:pPr lvl="1"/>
            <a:r>
              <a:rPr lang="en-US" dirty="0" smtClean="0"/>
              <a:t>Mixed</a:t>
            </a:r>
          </a:p>
          <a:p>
            <a:pPr lvl="1"/>
            <a:r>
              <a:rPr lang="en-US" dirty="0" smtClean="0"/>
              <a:t>Planned</a:t>
            </a:r>
          </a:p>
          <a:p>
            <a:pPr lvl="1"/>
            <a:r>
              <a:rPr lang="en-US" dirty="0" smtClean="0"/>
              <a:t>Traditional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List 1 characteristic of each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1357264" cy="4299758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In a traditional economy…..</a:t>
            </a:r>
          </a:p>
          <a:p>
            <a:pPr lvl="1"/>
            <a:r>
              <a:rPr lang="en-US" sz="2200" dirty="0" smtClean="0"/>
              <a:t>Customs, religious beliefs, and historical patterns determine how economic questions are answered</a:t>
            </a:r>
          </a:p>
          <a:p>
            <a:pPr lvl="1"/>
            <a:r>
              <a:rPr lang="en-US" sz="2200" dirty="0"/>
              <a:t>It is based on agriculture, fishing, hunting, gathering or </a:t>
            </a:r>
            <a:r>
              <a:rPr lang="en-US" sz="2200" dirty="0" smtClean="0"/>
              <a:t>a combination of these </a:t>
            </a:r>
          </a:p>
          <a:p>
            <a:pPr lvl="1"/>
            <a:r>
              <a:rPr lang="en-US" sz="2200" dirty="0" smtClean="0"/>
              <a:t>Center on family or tribes</a:t>
            </a:r>
          </a:p>
          <a:p>
            <a:pPr lvl="1"/>
            <a:r>
              <a:rPr lang="en-US" sz="2200" dirty="0" smtClean="0"/>
              <a:t>May appear to be living in poverty even though needs are being met</a:t>
            </a:r>
          </a:p>
          <a:p>
            <a:pPr lvl="1"/>
            <a:r>
              <a:rPr lang="en-US" sz="2200" dirty="0" smtClean="0"/>
              <a:t>Common in 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World Countries and some developing countries</a:t>
            </a:r>
            <a:endParaRPr lang="en-US" sz="22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sz="2600" b="1" dirty="0" smtClean="0"/>
              <a:t>Examples of Traditional Economies</a:t>
            </a:r>
          </a:p>
          <a:p>
            <a:pPr lvl="2"/>
            <a:r>
              <a:rPr lang="en-US" sz="2200" dirty="0" smtClean="0"/>
              <a:t>The Amish</a:t>
            </a:r>
          </a:p>
          <a:p>
            <a:pPr lvl="2"/>
            <a:r>
              <a:rPr lang="en-US" sz="2200" dirty="0" smtClean="0"/>
              <a:t>Aborigines </a:t>
            </a:r>
          </a:p>
          <a:p>
            <a:pPr lvl="2"/>
            <a:r>
              <a:rPr lang="en-US" sz="2200" dirty="0"/>
              <a:t>A</a:t>
            </a:r>
            <a:r>
              <a:rPr lang="en-US" sz="2200" dirty="0" smtClean="0"/>
              <a:t>mazon </a:t>
            </a:r>
            <a:r>
              <a:rPr lang="en-US" sz="2200" dirty="0"/>
              <a:t>tribes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19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In a Market Economy…..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 free market determines which products are produced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 free market determines how products are marketed &amp; priced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Ownership of private property exists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Entrepreneurship is encouraged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 a pure market economy there is little to no government interference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06657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Economies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In a mixed economy….</a:t>
            </a:r>
          </a:p>
          <a:p>
            <a:pPr lvl="1"/>
            <a:r>
              <a:rPr lang="en-US" dirty="0" smtClean="0"/>
              <a:t>A market economy is combined with varying levels of government control</a:t>
            </a:r>
          </a:p>
          <a:p>
            <a:pPr lvl="1"/>
            <a:r>
              <a:rPr lang="en-US" dirty="0" smtClean="0"/>
              <a:t>Most developed countries are mixed economies</a:t>
            </a:r>
          </a:p>
          <a:p>
            <a:pPr lvl="1"/>
            <a:r>
              <a:rPr lang="en-US" dirty="0" smtClean="0"/>
              <a:t>In most cases, Government control is used to protect consumers &amp; laborers</a:t>
            </a:r>
          </a:p>
          <a:p>
            <a:pPr lvl="1"/>
            <a:r>
              <a:rPr lang="en-US" dirty="0" smtClean="0"/>
              <a:t>Businesses must compete fairly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Capitalism &amp; Socialism are strong forms of a mixed economy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Socialism sets strong rules &amp; regulations to control business practices</a:t>
            </a:r>
          </a:p>
          <a:p>
            <a:pPr lvl="1"/>
            <a:r>
              <a:rPr lang="en-US" dirty="0" smtClean="0"/>
              <a:t>Aims to protect </a:t>
            </a:r>
            <a:r>
              <a:rPr lang="en-US" i="1" u="sng" dirty="0" smtClean="0"/>
              <a:t>all</a:t>
            </a:r>
            <a:r>
              <a:rPr lang="en-US" dirty="0" smtClean="0"/>
              <a:t> </a:t>
            </a:r>
            <a:r>
              <a:rPr lang="en-US" dirty="0" smtClean="0"/>
              <a:t>citizens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Examples of mixed economies include the United States &amp; Japan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27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1253355" cy="4372495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 smtClean="0"/>
              <a:t>In a Planned or Command Economy: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The government is the central planner in a planned economy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Government tends to have a dictator in charge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The government plans the types of products produced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Determines where products are sold &amp; the prices to charge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The goal is to not generate a profit but to ensure everyone has equal access to education, employment, &amp; health care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Corruption often impedes equality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Citizens are often imprisoned or killed if they go against the government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Censorship is prominent aided by military and media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Laziness is often rewarded because they will provide you with food, housing, &amp; a job regardless of how good you are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Examples:</a:t>
            </a:r>
          </a:p>
          <a:p>
            <a:pPr lvl="1"/>
            <a:r>
              <a:rPr lang="en-US" dirty="0" smtClean="0"/>
              <a:t>Russia used to be a communist country</a:t>
            </a:r>
          </a:p>
          <a:p>
            <a:pPr lvl="1"/>
            <a:r>
              <a:rPr lang="en-US" dirty="0" smtClean="0"/>
              <a:t>China still is communist but is transitioning into a more market-based economy</a:t>
            </a:r>
          </a:p>
          <a:p>
            <a:pPr lvl="1"/>
            <a:r>
              <a:rPr lang="en-US" dirty="0" smtClean="0"/>
              <a:t>North Korea, Cube, Laos, &amp; Vietnam are currently communist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91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2674"/>
            <a:ext cx="10820400" cy="4024125"/>
          </a:xfrm>
        </p:spPr>
        <p:txBody>
          <a:bodyPr/>
          <a:lstStyle/>
          <a:p>
            <a:r>
              <a:rPr lang="en-US" b="1" dirty="0" smtClean="0"/>
              <a:t>Part 3B final draft grades are in</a:t>
            </a:r>
          </a:p>
          <a:p>
            <a:pPr lvl="1"/>
            <a:r>
              <a:rPr lang="en-US" dirty="0" smtClean="0"/>
              <a:t>50 points</a:t>
            </a:r>
          </a:p>
          <a:p>
            <a:pPr lvl="1"/>
            <a:r>
              <a:rPr lang="en-US" dirty="0" smtClean="0"/>
              <a:t>Formal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Part 4A Rough Draft was due over break</a:t>
            </a:r>
          </a:p>
          <a:p>
            <a:pPr lvl="1"/>
            <a:r>
              <a:rPr lang="en-US" dirty="0" smtClean="0"/>
              <a:t>Received 2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Economics Paper was due Monday, November 24</a:t>
            </a:r>
          </a:p>
          <a:p>
            <a:pPr lvl="1"/>
            <a:r>
              <a:rPr lang="en-US" dirty="0" smtClean="0"/>
              <a:t>Received 1 group (Colleen’s Group)</a:t>
            </a:r>
          </a:p>
          <a:p>
            <a:pPr lvl="1"/>
            <a:r>
              <a:rPr lang="en-US" dirty="0" smtClean="0"/>
              <a:t>Landon’s paragraph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 #1 - 3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0743"/>
            <a:ext cx="11099800" cy="5087257"/>
          </a:xfrm>
        </p:spPr>
        <p:txBody>
          <a:bodyPr>
            <a:normAutofit/>
          </a:bodyPr>
          <a:lstStyle/>
          <a:p>
            <a:r>
              <a:rPr lang="en-US" b="1" dirty="0" smtClean="0"/>
              <a:t>Complete 4A worksheet</a:t>
            </a:r>
          </a:p>
          <a:p>
            <a:pPr lvl="1"/>
            <a:r>
              <a:rPr lang="en-US" dirty="0" smtClean="0"/>
              <a:t>If you did not turn in your rough draft this is the only way I will edit it</a:t>
            </a:r>
          </a:p>
          <a:p>
            <a:pPr lvl="1"/>
            <a:r>
              <a:rPr lang="en-US" dirty="0" smtClean="0"/>
              <a:t>Due today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Turn in Economics Paper</a:t>
            </a:r>
          </a:p>
          <a:p>
            <a:pPr lvl="1"/>
            <a:r>
              <a:rPr lang="en-US" b="1" dirty="0" smtClean="0"/>
              <a:t>Debate will be on Wednesday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Assignment today</a:t>
            </a:r>
          </a:p>
          <a:p>
            <a:pPr lvl="1"/>
            <a:r>
              <a:rPr lang="en-US" b="1" dirty="0" smtClean="0"/>
              <a:t>Read p. 89 &amp; 90 on types of political systems</a:t>
            </a:r>
          </a:p>
          <a:p>
            <a:pPr lvl="1"/>
            <a:r>
              <a:rPr lang="en-US" dirty="0" smtClean="0"/>
              <a:t>Illustrate an example of a democracy, republic, One-Party States, &amp; Theocracy</a:t>
            </a:r>
          </a:p>
          <a:p>
            <a:pPr lvl="1"/>
            <a:r>
              <a:rPr lang="en-US" dirty="0" smtClean="0"/>
              <a:t>Draw a political cartoon, comic strip, or create an ad promoting an upcoming election that reflects that type of political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Activity #1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Pushups</a:t>
            </a:r>
          </a:p>
          <a:p>
            <a:endParaRPr lang="en-US" dirty="0" smtClean="0"/>
          </a:p>
          <a:p>
            <a:r>
              <a:rPr lang="en-US" dirty="0" smtClean="0"/>
              <a:t>Partner Up</a:t>
            </a:r>
          </a:p>
          <a:p>
            <a:endParaRPr lang="en-US" dirty="0" smtClean="0"/>
          </a:p>
          <a:p>
            <a:r>
              <a:rPr lang="en-US" dirty="0" smtClean="0"/>
              <a:t>For every 5 push ups you do you get a piece of candy</a:t>
            </a:r>
          </a:p>
          <a:p>
            <a:pPr lvl="1"/>
            <a:r>
              <a:rPr lang="en-US" dirty="0" smtClean="0"/>
              <a:t>Partner counts</a:t>
            </a:r>
          </a:p>
          <a:p>
            <a:pPr lvl="1"/>
            <a:r>
              <a:rPr lang="en-US" dirty="0" smtClean="0"/>
              <a:t>You have to tell me your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Political Economy?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373" y="1828800"/>
            <a:ext cx="11017827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 </a:t>
            </a:r>
            <a:r>
              <a:rPr lang="en-US" sz="3200" b="1" dirty="0" smtClean="0"/>
              <a:t>political economy </a:t>
            </a:r>
            <a:r>
              <a:rPr lang="en-US" sz="3200" dirty="0" smtClean="0"/>
              <a:t>refers to the </a:t>
            </a:r>
            <a:r>
              <a:rPr lang="en-US" altLang="en-US" sz="3200" dirty="0" smtClean="0"/>
              <a:t>idea that </a:t>
            </a:r>
            <a:r>
              <a:rPr lang="en-US" altLang="en-US" sz="3200" dirty="0"/>
              <a:t>international business is influenced by economic &amp; political/legal environments of </a:t>
            </a:r>
            <a:r>
              <a:rPr lang="en-US" altLang="en-US" sz="3200" dirty="0" smtClean="0"/>
              <a:t>countries</a:t>
            </a:r>
          </a:p>
          <a:p>
            <a:endParaRPr lang="en-US" altLang="en-US" sz="3200" dirty="0"/>
          </a:p>
          <a:p>
            <a:pPr lvl="1"/>
            <a:r>
              <a:rPr lang="en-US" altLang="en-US" sz="3000" dirty="0" smtClean="0"/>
              <a:t>United States is a </a:t>
            </a:r>
            <a:r>
              <a:rPr lang="en-US" altLang="en-US" sz="3000" b="1" dirty="0" smtClean="0"/>
              <a:t>mixed economy</a:t>
            </a:r>
            <a:r>
              <a:rPr lang="en-US" altLang="en-US" sz="3000" dirty="0" smtClean="0"/>
              <a:t> where the government sets rules &amp; regulations on both production and trade.</a:t>
            </a:r>
          </a:p>
          <a:p>
            <a:pPr lvl="1"/>
            <a:endParaRPr lang="en-US" altLang="en-US" sz="3000" dirty="0"/>
          </a:p>
          <a:p>
            <a:pPr lvl="1"/>
            <a:r>
              <a:rPr lang="en-US" altLang="en-US" sz="3000" dirty="0" smtClean="0"/>
              <a:t>America also has a </a:t>
            </a:r>
            <a:r>
              <a:rPr lang="en-US" altLang="en-US" sz="3000" b="1" dirty="0" smtClean="0"/>
              <a:t>Republic</a:t>
            </a:r>
          </a:p>
          <a:p>
            <a:pPr lvl="2"/>
            <a:r>
              <a:rPr lang="en-US" altLang="en-US" sz="2600" b="1" dirty="0" smtClean="0"/>
              <a:t>A republic </a:t>
            </a:r>
            <a:r>
              <a:rPr lang="en-US" altLang="en-US" sz="2600" dirty="0" smtClean="0"/>
              <a:t>is a country where the democratic process elects representatives to govern the country</a:t>
            </a:r>
          </a:p>
          <a:p>
            <a:pPr lvl="2"/>
            <a:endParaRPr lang="en-US" altLang="en-US" sz="2600" dirty="0" smtClean="0"/>
          </a:p>
          <a:p>
            <a:pPr lvl="2"/>
            <a:r>
              <a:rPr lang="en-US" altLang="en-US" sz="2600" dirty="0" smtClean="0"/>
              <a:t>Examples of republics include USA, France, Haiti, &amp; South Africa</a:t>
            </a:r>
            <a:endParaRPr lang="en-US" altLang="en-US" sz="26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0972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an economic system?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</a:t>
            </a:r>
            <a:r>
              <a:rPr lang="en-US" sz="2800" b="1" dirty="0" smtClean="0"/>
              <a:t>economic system</a:t>
            </a:r>
            <a:r>
              <a:rPr lang="en-US" sz="2800" dirty="0" smtClean="0"/>
              <a:t> governs how a </a:t>
            </a:r>
            <a:r>
              <a:rPr lang="en-US" sz="2800" dirty="0"/>
              <a:t>country controls </a:t>
            </a:r>
            <a:r>
              <a:rPr lang="en-US" sz="2800" b="1" dirty="0">
                <a:solidFill>
                  <a:srgbClr val="00B0F0"/>
                </a:solidFill>
              </a:rPr>
              <a:t>production, distribution, &amp; consumption </a:t>
            </a:r>
            <a:r>
              <a:rPr lang="en-US" sz="2800" dirty="0"/>
              <a:t>of goods &amp; services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3200" b="1" dirty="0" smtClean="0"/>
              <a:t>Three Basic Economic Questions:</a:t>
            </a:r>
          </a:p>
          <a:p>
            <a:pPr lvl="1"/>
            <a:r>
              <a:rPr lang="en-US" sz="2600" dirty="0" smtClean="0"/>
              <a:t>What goods and services should be produced?</a:t>
            </a:r>
          </a:p>
          <a:p>
            <a:pPr lvl="1"/>
            <a:r>
              <a:rPr lang="en-US" sz="2600" dirty="0" smtClean="0"/>
              <a:t>How should goods &amp; services be produced?</a:t>
            </a:r>
          </a:p>
          <a:p>
            <a:pPr lvl="1"/>
            <a:r>
              <a:rPr lang="en-US" sz="2600" dirty="0" smtClean="0"/>
              <a:t>For whom should the goods &amp; services be produced for?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58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Economic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Four Main Types of Economic Systems Include:</a:t>
            </a:r>
          </a:p>
          <a:p>
            <a:pPr lvl="1"/>
            <a:r>
              <a:rPr lang="en-US" sz="2600" dirty="0"/>
              <a:t>Market Economy</a:t>
            </a:r>
          </a:p>
          <a:p>
            <a:pPr lvl="1"/>
            <a:r>
              <a:rPr lang="en-US" sz="2600" dirty="0"/>
              <a:t>Mixed Economies</a:t>
            </a:r>
          </a:p>
          <a:p>
            <a:pPr lvl="1"/>
            <a:r>
              <a:rPr lang="en-US" sz="2600" dirty="0"/>
              <a:t>Planned Economies</a:t>
            </a:r>
          </a:p>
          <a:p>
            <a:pPr lvl="1"/>
            <a:r>
              <a:rPr lang="en-US" sz="2600" dirty="0"/>
              <a:t>Traditional Economies </a:t>
            </a:r>
            <a:endParaRPr lang="en-US" sz="2600" dirty="0" smtClean="0"/>
          </a:p>
          <a:p>
            <a:pPr lvl="1"/>
            <a:endParaRPr lang="en-US" sz="2600" dirty="0"/>
          </a:p>
          <a:p>
            <a:pPr lvl="1"/>
            <a:endParaRPr lang="en-US" sz="2600" dirty="0" smtClean="0"/>
          </a:p>
          <a:p>
            <a:r>
              <a:rPr lang="en-US" sz="2800" dirty="0" smtClean="0"/>
              <a:t>The type of economic system you work in will have a direct impact on how you utilize the</a:t>
            </a:r>
            <a:r>
              <a:rPr lang="en-US" sz="2800" b="1" dirty="0" smtClean="0"/>
              <a:t> 7 Functions of Marketing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83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In a Market Economy…..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 free market determines which products are produced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 free market determines how products are marketed &amp; priced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Ownership of private property exists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Entrepreneurship is encouraged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 a pure market economy there is little to no government interference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Examples of mixed economies include the United States &amp; Japan </a:t>
            </a:r>
          </a:p>
        </p:txBody>
      </p:sp>
    </p:spTree>
    <p:extLst>
      <p:ext uri="{BB962C8B-B14F-4D97-AF65-F5344CB8AC3E}">
        <p14:creationId xmlns="" xmlns:p14="http://schemas.microsoft.com/office/powerpoint/2010/main" val="206657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491" y="1084253"/>
            <a:ext cx="12240491" cy="129302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is this insinuating about a free market?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43" y="2034381"/>
            <a:ext cx="7110984" cy="4831926"/>
          </a:xfrm>
        </p:spPr>
      </p:pic>
    </p:spTree>
    <p:extLst>
      <p:ext uri="{BB962C8B-B14F-4D97-AF65-F5344CB8AC3E}">
        <p14:creationId xmlns="" xmlns:p14="http://schemas.microsoft.com/office/powerpoint/2010/main" val="7314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Economies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In a mixed economy….</a:t>
            </a:r>
          </a:p>
          <a:p>
            <a:pPr lvl="1"/>
            <a:r>
              <a:rPr lang="en-US" dirty="0" smtClean="0"/>
              <a:t>A market economy is combined with varying levels of government control</a:t>
            </a:r>
          </a:p>
          <a:p>
            <a:pPr lvl="1"/>
            <a:r>
              <a:rPr lang="en-US" dirty="0" smtClean="0"/>
              <a:t>Most developed countries are mixed economies</a:t>
            </a:r>
          </a:p>
          <a:p>
            <a:pPr lvl="1"/>
            <a:r>
              <a:rPr lang="en-US" dirty="0" smtClean="0"/>
              <a:t>In most cases, Government control is used to protect consumers &amp; laborers</a:t>
            </a:r>
          </a:p>
          <a:p>
            <a:pPr lvl="1"/>
            <a:r>
              <a:rPr lang="en-US" dirty="0" smtClean="0"/>
              <a:t>Businesses must compete fairly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Capitalism &amp; Socialism are strong forms of a mixed economy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Socialism sets strong rules &amp; regulations to control business practices</a:t>
            </a:r>
          </a:p>
          <a:p>
            <a:pPr lvl="1"/>
            <a:r>
              <a:rPr lang="en-US" dirty="0" smtClean="0"/>
              <a:t>Aims to protect </a:t>
            </a:r>
            <a:r>
              <a:rPr lang="en-US" i="1" u="sng" dirty="0" smtClean="0"/>
              <a:t>all</a:t>
            </a:r>
            <a:r>
              <a:rPr lang="en-US" dirty="0" smtClean="0"/>
              <a:t> citizens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27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493</TotalTime>
  <Words>1309</Words>
  <Application>Microsoft Office PowerPoint</Application>
  <PresentationFormat>Custom</PresentationFormat>
  <Paragraphs>236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Vapor Trail</vt:lpstr>
      <vt:lpstr>Economic Environment</vt:lpstr>
      <vt:lpstr>Warm UP</vt:lpstr>
      <vt:lpstr>Activity #1</vt:lpstr>
      <vt:lpstr>What is a Political Economy?</vt:lpstr>
      <vt:lpstr>What is an economic system?</vt:lpstr>
      <vt:lpstr>Types of Economic Systems</vt:lpstr>
      <vt:lpstr>Market  Economy</vt:lpstr>
      <vt:lpstr>What is this insinuating about a free market?</vt:lpstr>
      <vt:lpstr>Mixed Economies</vt:lpstr>
      <vt:lpstr>Characteristics of Capitalism  </vt:lpstr>
      <vt:lpstr>Explain</vt:lpstr>
      <vt:lpstr>Socialism</vt:lpstr>
      <vt:lpstr>Explain</vt:lpstr>
      <vt:lpstr>Planned Economy</vt:lpstr>
      <vt:lpstr>Explain</vt:lpstr>
      <vt:lpstr>Explain https://www.youtube.com/watch?v=CzGVLYB-tdY </vt:lpstr>
      <vt:lpstr>Traditional Economy</vt:lpstr>
      <vt:lpstr>Economic systems</vt:lpstr>
      <vt:lpstr>Activity</vt:lpstr>
      <vt:lpstr>Warm up</vt:lpstr>
      <vt:lpstr>Traditional Economy</vt:lpstr>
      <vt:lpstr>Market  Economy</vt:lpstr>
      <vt:lpstr>Mixed Economies</vt:lpstr>
      <vt:lpstr>Planned Economy</vt:lpstr>
      <vt:lpstr>Agenda</vt:lpstr>
      <vt:lpstr>Step #1 - 3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Shaffer</dc:creator>
  <cp:lastModifiedBy>admin</cp:lastModifiedBy>
  <cp:revision>28</cp:revision>
  <dcterms:created xsi:type="dcterms:W3CDTF">2014-11-24T01:33:25Z</dcterms:created>
  <dcterms:modified xsi:type="dcterms:W3CDTF">2014-12-01T13:55:27Z</dcterms:modified>
</cp:coreProperties>
</file>