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256" r:id="rId3"/>
    <p:sldId id="309" r:id="rId4"/>
    <p:sldId id="308" r:id="rId5"/>
    <p:sldId id="293" r:id="rId6"/>
    <p:sldId id="296" r:id="rId7"/>
    <p:sldId id="275" r:id="rId8"/>
    <p:sldId id="294" r:id="rId9"/>
    <p:sldId id="260" r:id="rId10"/>
    <p:sldId id="298" r:id="rId11"/>
    <p:sldId id="299" r:id="rId12"/>
    <p:sldId id="301" r:id="rId13"/>
    <p:sldId id="302" r:id="rId14"/>
    <p:sldId id="300" r:id="rId15"/>
    <p:sldId id="259" r:id="rId16"/>
    <p:sldId id="289" r:id="rId17"/>
    <p:sldId id="303" r:id="rId18"/>
    <p:sldId id="272" r:id="rId19"/>
    <p:sldId id="311" r:id="rId20"/>
    <p:sldId id="292" r:id="rId21"/>
    <p:sldId id="276" r:id="rId22"/>
    <p:sldId id="273" r:id="rId23"/>
    <p:sldId id="305" r:id="rId24"/>
    <p:sldId id="307" r:id="rId25"/>
    <p:sldId id="304" r:id="rId26"/>
    <p:sldId id="30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6DD1B-7ED5-4EDF-AB81-98148AA81C56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ED2C3-2122-4D1F-AFF8-3CEAF7519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E2CAF-BD60-45FE-B562-A6F42E14E8D3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16F37-DFBC-42AA-891F-76485F174F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378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135A2-8F02-4723-8A9A-A73274A1898B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70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B3F53-2965-47E5-8CF9-B8554022A66A}" type="slidenum">
              <a:rPr lang="en-US"/>
              <a:pPr/>
              <a:t>9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531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7909B-8DDA-4BC4-A1CE-0A3190B5D85C}" type="slidenum">
              <a:rPr lang="en-US"/>
              <a:pPr/>
              <a:t>10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353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91E20-8762-4225-AC08-FC3BAD8B95FC}" type="slidenum">
              <a:rPr lang="en-US"/>
              <a:pPr/>
              <a:t>11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97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9BE030-F9EB-4F28-B7E9-8FA107B9C283}" type="slidenum">
              <a:rPr lang="en-US"/>
              <a:pPr/>
              <a:t>12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04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F35A0B-68E0-4242-9D04-A2A84DC45096}" type="slidenum">
              <a:rPr lang="en-US"/>
              <a:pPr/>
              <a:t>13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20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C2C-AE17-4017-BD27-1CC326BC9A65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823-4760-4ED5-93AB-BE011FD67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C2C-AE17-4017-BD27-1CC326BC9A65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823-4760-4ED5-93AB-BE011FD67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C2C-AE17-4017-BD27-1CC326BC9A65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823-4760-4ED5-93AB-BE011FD67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56AEC0-007C-4D52-B415-12864136A0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938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536B9B-C84B-496F-9B1A-230775156B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92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F931AB-90CC-406F-9091-37E15CE460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938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1A695-D3A9-4144-BD0F-8FDE333329D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840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70106-FC5A-4CE4-8F23-FB3017E50DA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017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0D8C4-FCFE-4B8E-9841-939370C1A7D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339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B075E-F43B-4B32-A945-E692BCD4434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354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82719-3C37-4E87-B41A-ADDD497A048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25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C2C-AE17-4017-BD27-1CC326BC9A65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823-4760-4ED5-93AB-BE011FD67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D1CA9-8BD1-4F0B-8EC9-A16B00978F4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558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E3457-5E73-4E50-9E58-0F77EC8A24A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051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CC3E4-ED3A-4E35-949F-EEFF6ED2F6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843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A30F5-23A6-412C-AC2C-A73F97A3DF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570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7C644-C1A8-40FF-A5A0-397EF5D352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340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B9EB1-82C8-48D0-9B38-807957ECCEF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496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536B9B-C84B-496F-9B1A-230775156BD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82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56AEC0-007C-4D52-B415-12864136A0A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110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F931AB-90CC-406F-9091-37E15CE460A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0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C2C-AE17-4017-BD27-1CC326BC9A65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823-4760-4ED5-93AB-BE011FD67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C2C-AE17-4017-BD27-1CC326BC9A65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823-4760-4ED5-93AB-BE011FD67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C2C-AE17-4017-BD27-1CC326BC9A65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823-4760-4ED5-93AB-BE011FD67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C2C-AE17-4017-BD27-1CC326BC9A65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823-4760-4ED5-93AB-BE011FD67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C2C-AE17-4017-BD27-1CC326BC9A65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823-4760-4ED5-93AB-BE011FD67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C2C-AE17-4017-BD27-1CC326BC9A65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F0823-4760-4ED5-93AB-BE011FD67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2C2C-AE17-4017-BD27-1CC326BC9A65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EF0823-4760-4ED5-93AB-BE011FD676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CE2C2C-AE17-4017-BD27-1CC326BC9A65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EF0823-4760-4ED5-93AB-BE011FD676F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7" r:id="rId12"/>
    <p:sldLayoutId id="2147483688" r:id="rId13"/>
    <p:sldLayoutId id="2147483689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EF5CCD-7B55-4D6C-A13B-DD40E99C48E5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3699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924800" cy="3048000"/>
          </a:xfrm>
        </p:spPr>
        <p:txBody>
          <a:bodyPr>
            <a:normAutofit/>
          </a:bodyPr>
          <a:lstStyle/>
          <a:p>
            <a:pPr marL="0" lvl="1" algn="r"/>
            <a:r>
              <a:rPr lang="en-US" sz="4000" dirty="0" smtClean="0"/>
              <a:t>4.06  Acquire </a:t>
            </a:r>
            <a:r>
              <a:rPr lang="en-US" sz="4000" dirty="0"/>
              <a:t>foundational knowledge of marketing-information management to understand its nature and scope.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Data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7150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b="1" u="sng" dirty="0"/>
              <a:t>Step #2: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7030A0"/>
                </a:solidFill>
              </a:rPr>
              <a:t>Obtaining data</a:t>
            </a:r>
          </a:p>
          <a:p>
            <a:endParaRPr lang="en-US" b="1" u="sng" dirty="0">
              <a:solidFill>
                <a:srgbClr val="00FF00"/>
              </a:solidFill>
            </a:endParaRPr>
          </a:p>
          <a:p>
            <a:r>
              <a:rPr lang="en-US" b="1" u="sng" dirty="0">
                <a:solidFill>
                  <a:srgbClr val="7030A0"/>
                </a:solidFill>
              </a:rPr>
              <a:t>Primary Data</a:t>
            </a:r>
          </a:p>
          <a:p>
            <a:pPr lvl="1"/>
            <a:r>
              <a:rPr lang="en-US" sz="2200" dirty="0"/>
              <a:t>Obtained for one particular </a:t>
            </a:r>
            <a:r>
              <a:rPr lang="en-US" sz="2200" dirty="0" smtClean="0"/>
              <a:t>purpose</a:t>
            </a:r>
          </a:p>
          <a:p>
            <a:pPr lvl="1"/>
            <a:r>
              <a:rPr lang="en-US" sz="2000" dirty="0" smtClean="0"/>
              <a:t>First </a:t>
            </a:r>
            <a:r>
              <a:rPr lang="en-US" sz="2000" dirty="0"/>
              <a:t>time </a:t>
            </a:r>
            <a:r>
              <a:rPr lang="en-US" sz="2000" dirty="0" smtClean="0"/>
              <a:t>collected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xpensive</a:t>
            </a:r>
            <a:endParaRPr lang="en-US" sz="2000" dirty="0"/>
          </a:p>
          <a:p>
            <a:endParaRPr lang="en-US" b="1" dirty="0">
              <a:solidFill>
                <a:srgbClr val="ECF052"/>
              </a:solidFill>
            </a:endParaRPr>
          </a:p>
          <a:p>
            <a:r>
              <a:rPr lang="en-US" b="1" u="sng" dirty="0">
                <a:solidFill>
                  <a:srgbClr val="7030A0"/>
                </a:solidFill>
              </a:rPr>
              <a:t>Secondary Data</a:t>
            </a:r>
          </a:p>
          <a:p>
            <a:pPr lvl="1"/>
            <a:r>
              <a:rPr lang="en-US" sz="2200" dirty="0"/>
              <a:t>Already gathered for another </a:t>
            </a:r>
            <a:r>
              <a:rPr lang="en-US" sz="2200" dirty="0" smtClean="0"/>
              <a:t>purpose</a:t>
            </a:r>
          </a:p>
          <a:p>
            <a:pPr lvl="1"/>
            <a:r>
              <a:rPr lang="en-US" sz="2200" dirty="0" smtClean="0"/>
              <a:t>Information that already exists</a:t>
            </a:r>
            <a:endParaRPr lang="en-US" sz="2200" dirty="0"/>
          </a:p>
        </p:txBody>
      </p:sp>
      <p:pic>
        <p:nvPicPr>
          <p:cNvPr id="31759" name="Picture 15" descr="j014905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48400" y="2362200"/>
            <a:ext cx="2438400" cy="21097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46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Data Sources: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8275" y="1835150"/>
            <a:ext cx="8382000" cy="4800600"/>
          </a:xfrm>
        </p:spPr>
        <p:txBody>
          <a:bodyPr>
            <a:normAutofit fontScale="47500" lnSpcReduction="20000"/>
          </a:bodyPr>
          <a:lstStyle/>
          <a:p>
            <a:r>
              <a:rPr lang="en-US" sz="5500" dirty="0"/>
              <a:t>Obtained by:</a:t>
            </a:r>
          </a:p>
          <a:p>
            <a:pPr lvl="1"/>
            <a:r>
              <a:rPr lang="en-US" sz="5500" b="1" dirty="0">
                <a:solidFill>
                  <a:srgbClr val="7030A0"/>
                </a:solidFill>
              </a:rPr>
              <a:t>Survey method</a:t>
            </a:r>
          </a:p>
          <a:p>
            <a:pPr lvl="2"/>
            <a:r>
              <a:rPr lang="en-US" sz="5500" dirty="0"/>
              <a:t>Online surveys</a:t>
            </a:r>
          </a:p>
          <a:p>
            <a:pPr lvl="2"/>
            <a:r>
              <a:rPr lang="en-US" sz="5500" dirty="0"/>
              <a:t>Phone surveys</a:t>
            </a:r>
          </a:p>
          <a:p>
            <a:pPr lvl="2"/>
            <a:r>
              <a:rPr lang="en-US" sz="5500" dirty="0"/>
              <a:t>Interview Method</a:t>
            </a:r>
          </a:p>
          <a:p>
            <a:pPr lvl="1"/>
            <a:endParaRPr lang="en-US" sz="5500" dirty="0">
              <a:solidFill>
                <a:srgbClr val="7030A0"/>
              </a:solidFill>
            </a:endParaRPr>
          </a:p>
          <a:p>
            <a:pPr lvl="1"/>
            <a:r>
              <a:rPr lang="en-US" sz="5500" b="1" dirty="0">
                <a:solidFill>
                  <a:srgbClr val="7030A0"/>
                </a:solidFill>
              </a:rPr>
              <a:t>Observation method</a:t>
            </a:r>
          </a:p>
          <a:p>
            <a:pPr lvl="2"/>
            <a:r>
              <a:rPr lang="en-US" sz="5500" dirty="0"/>
              <a:t>Fastest and most cost-effective</a:t>
            </a:r>
          </a:p>
          <a:p>
            <a:pPr lvl="2"/>
            <a:r>
              <a:rPr lang="en-US" sz="5500" dirty="0"/>
              <a:t>Mystery Shopper</a:t>
            </a:r>
          </a:p>
          <a:p>
            <a:pPr lvl="1"/>
            <a:endParaRPr lang="en-US" sz="5500" dirty="0"/>
          </a:p>
          <a:p>
            <a:pPr lvl="1"/>
            <a:r>
              <a:rPr lang="en-US" sz="5500" b="1" dirty="0">
                <a:solidFill>
                  <a:srgbClr val="7030A0"/>
                </a:solidFill>
              </a:rPr>
              <a:t>Experimental method</a:t>
            </a:r>
          </a:p>
          <a:p>
            <a:pPr lvl="1"/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pic>
        <p:nvPicPr>
          <p:cNvPr id="34830" name="Picture 14" descr="curbside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78941" y="2209800"/>
            <a:ext cx="3228975" cy="2254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06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latin typeface="BranchingMouse Becker" pitchFamily="2" charset="0"/>
              </a:rPr>
              <a:t>Mystery Shopper</a:t>
            </a:r>
            <a:r>
              <a:rPr lang="en-US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r>
              <a:rPr lang="en-US" sz="2800"/>
              <a:t>Researcher that poses as a customer and goes into a retail store to observe employees.</a:t>
            </a:r>
          </a:p>
        </p:txBody>
      </p:sp>
      <p:pic>
        <p:nvPicPr>
          <p:cNvPr id="37896" name="Picture 8" descr="j031239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67500" y="2612231"/>
            <a:ext cx="1620838" cy="25019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7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Secondary Data Sources: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Internet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U.S. Government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Consumer and Business Information companies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Business and Trade Publications</a:t>
            </a:r>
          </a:p>
        </p:txBody>
      </p:sp>
      <p:pic>
        <p:nvPicPr>
          <p:cNvPr id="33798" name="Picture 6" descr="j020209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91050" y="2971800"/>
            <a:ext cx="4095750" cy="27305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968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MIM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Categorize internal sources of marketing information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smtClean="0"/>
              <a:t>Customer surveys</a:t>
            </a:r>
          </a:p>
          <a:p>
            <a:pPr lvl="1"/>
            <a:r>
              <a:rPr lang="en-US" dirty="0" smtClean="0"/>
              <a:t>Sales people feedback</a:t>
            </a:r>
          </a:p>
          <a:p>
            <a:pPr lvl="1"/>
            <a:r>
              <a:rPr lang="en-US" dirty="0" smtClean="0"/>
              <a:t>Database of customers and their purchases</a:t>
            </a:r>
          </a:p>
          <a:p>
            <a:pPr lvl="1"/>
            <a:r>
              <a:rPr lang="en-US" dirty="0" smtClean="0"/>
              <a:t>Sales reports</a:t>
            </a:r>
          </a:p>
          <a:p>
            <a:pPr lvl="1"/>
            <a:r>
              <a:rPr lang="en-US" dirty="0" smtClean="0"/>
              <a:t>Company records</a:t>
            </a: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Discuss </a:t>
            </a:r>
            <a:r>
              <a:rPr lang="en-US" b="1" dirty="0">
                <a:solidFill>
                  <a:srgbClr val="FF0000"/>
                </a:solidFill>
              </a:rPr>
              <a:t>external sources of marketing information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smtClean="0"/>
              <a:t>Federal/State/Local government</a:t>
            </a:r>
          </a:p>
          <a:p>
            <a:pPr lvl="1"/>
            <a:r>
              <a:rPr lang="en-US" dirty="0" smtClean="0"/>
              <a:t>Published reports  from other sources (competitors, industry research, news sources)</a:t>
            </a:r>
          </a:p>
          <a:p>
            <a:pPr lvl="1"/>
            <a:r>
              <a:rPr lang="en-US" dirty="0" smtClean="0"/>
              <a:t>Trade reports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898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Types of Marketing Info. Mgmt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77012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Attitude Research </a:t>
            </a:r>
            <a:r>
              <a:rPr lang="en-US" dirty="0" smtClean="0"/>
              <a:t>– opinion research = feelings</a:t>
            </a:r>
          </a:p>
          <a:p>
            <a:endParaRPr lang="en-US" b="1" dirty="0" smtClean="0"/>
          </a:p>
          <a:p>
            <a:r>
              <a:rPr lang="en-US" b="1" dirty="0" smtClean="0"/>
              <a:t>Market Research </a:t>
            </a:r>
            <a:r>
              <a:rPr lang="en-US" dirty="0" smtClean="0"/>
              <a:t>– info related to marketing a good/service</a:t>
            </a:r>
          </a:p>
          <a:p>
            <a:pPr lvl="1"/>
            <a:r>
              <a:rPr lang="en-US" dirty="0" smtClean="0"/>
              <a:t>Sales Forecasting = project future sales</a:t>
            </a:r>
          </a:p>
          <a:p>
            <a:pPr lvl="1"/>
            <a:r>
              <a:rPr lang="en-US" dirty="0" smtClean="0"/>
              <a:t>Economic Forecasting = predict economic future</a:t>
            </a:r>
          </a:p>
          <a:p>
            <a:endParaRPr lang="en-US" b="1" dirty="0" smtClean="0"/>
          </a:p>
          <a:p>
            <a:r>
              <a:rPr lang="en-US" b="1" dirty="0" smtClean="0"/>
              <a:t>Media Research </a:t>
            </a:r>
            <a:r>
              <a:rPr lang="en-US" dirty="0" smtClean="0"/>
              <a:t>– media selection &amp; frequency (media mix)</a:t>
            </a:r>
          </a:p>
          <a:p>
            <a:pPr lvl="1"/>
            <a:r>
              <a:rPr lang="en-US" dirty="0" smtClean="0"/>
              <a:t>Researching print advertisements, broadcast media, online </a:t>
            </a:r>
          </a:p>
          <a:p>
            <a:endParaRPr lang="en-US" b="1" dirty="0" smtClean="0"/>
          </a:p>
          <a:p>
            <a:r>
              <a:rPr lang="en-US" b="1" dirty="0" smtClean="0"/>
              <a:t>Product Research</a:t>
            </a:r>
            <a:r>
              <a:rPr lang="en-US" dirty="0" smtClean="0"/>
              <a:t> – product design, packaging, usage</a:t>
            </a:r>
          </a:p>
          <a:p>
            <a:pPr lvl="1"/>
            <a:r>
              <a:rPr lang="en-US" dirty="0" smtClean="0"/>
              <a:t>New product acceptance</a:t>
            </a:r>
          </a:p>
          <a:p>
            <a:pPr lvl="1"/>
            <a:r>
              <a:rPr lang="en-US" dirty="0" smtClean="0"/>
              <a:t>Existing product research</a:t>
            </a:r>
          </a:p>
        </p:txBody>
      </p:sp>
    </p:spTree>
    <p:extLst>
      <p:ext uri="{BB962C8B-B14F-4D97-AF65-F5344CB8AC3E}">
        <p14:creationId xmlns:p14="http://schemas.microsoft.com/office/powerpoint/2010/main" xmlns="" val="6320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/>
              <a:t>Research Process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00600"/>
          </a:xfrm>
        </p:spPr>
        <p:txBody>
          <a:bodyPr>
            <a:normAutofit/>
          </a:bodyPr>
          <a:lstStyle/>
          <a:p>
            <a:pPr marL="609600" indent="-609600">
              <a:buFontTx/>
              <a:buNone/>
            </a:pPr>
            <a:r>
              <a:rPr lang="en-US" sz="2600" b="1" dirty="0">
                <a:solidFill>
                  <a:srgbClr val="7030A0"/>
                </a:solidFill>
              </a:rPr>
              <a:t>Step #3: Analyzing the data</a:t>
            </a:r>
          </a:p>
          <a:p>
            <a:pPr marL="609600" indent="-609600">
              <a:buFontTx/>
              <a:buNone/>
            </a:pPr>
            <a:r>
              <a:rPr lang="en-US" sz="2600" dirty="0"/>
              <a:t>	- </a:t>
            </a:r>
            <a:r>
              <a:rPr lang="en-US" sz="2800" dirty="0" smtClean="0"/>
              <a:t>Research is compiled &amp; analyzed so that data collected can be interpreted   </a:t>
            </a:r>
            <a:endParaRPr lang="en-US" sz="2800" dirty="0"/>
          </a:p>
          <a:p>
            <a:pPr marL="609600" indent="-609600">
              <a:buFontTx/>
              <a:buNone/>
            </a:pPr>
            <a:r>
              <a:rPr lang="en-US" sz="2800" dirty="0"/>
              <a:t>       </a:t>
            </a:r>
            <a:endParaRPr lang="en-US" sz="2600" dirty="0"/>
          </a:p>
          <a:p>
            <a:pPr marL="609600" indent="-609600">
              <a:buFontTx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#4: Recommending solutions to the problem</a:t>
            </a:r>
          </a:p>
          <a:p>
            <a:pPr marL="609600" indent="-609600">
              <a:buFontTx/>
              <a:buNone/>
            </a:pPr>
            <a:r>
              <a:rPr lang="en-US" sz="2400" dirty="0"/>
              <a:t>	- Researchers come up with potential solutions to </a:t>
            </a:r>
          </a:p>
          <a:p>
            <a:pPr marL="609600" indent="-609600">
              <a:buFontTx/>
              <a:buNone/>
            </a:pPr>
            <a:r>
              <a:rPr lang="en-US" sz="2400" dirty="0"/>
              <a:t>	  the problem and present them in a report.</a:t>
            </a:r>
          </a:p>
          <a:p>
            <a:pPr marL="609600" indent="-609600">
              <a:buFontTx/>
              <a:buNone/>
            </a:pPr>
            <a:endParaRPr lang="en-US" sz="2600" dirty="0"/>
          </a:p>
          <a:p>
            <a:pPr marL="609600" indent="-609600">
              <a:buFontTx/>
              <a:buNone/>
            </a:pPr>
            <a:r>
              <a:rPr lang="en-US" sz="2600" b="1" dirty="0">
                <a:solidFill>
                  <a:srgbClr val="7030A0"/>
                </a:solidFill>
              </a:rPr>
              <a:t>Step #5: Applying The Results</a:t>
            </a:r>
          </a:p>
          <a:p>
            <a:pPr marL="609600" indent="-609600">
              <a:buFontTx/>
              <a:buNone/>
            </a:pPr>
            <a:r>
              <a:rPr lang="en-US" sz="2800" b="1" dirty="0"/>
              <a:t>	</a:t>
            </a:r>
            <a:r>
              <a:rPr lang="en-US" sz="2400" b="1" dirty="0"/>
              <a:t>- Research results are put into action.</a:t>
            </a:r>
            <a:r>
              <a:rPr lang="en-US" sz="2400" dirty="0"/>
              <a:t> </a:t>
            </a:r>
            <a:endParaRPr lang="en-US" sz="2400" b="1" dirty="0">
              <a:solidFill>
                <a:srgbClr val="00FF00"/>
              </a:solidFill>
            </a:endParaRPr>
          </a:p>
          <a:p>
            <a:pPr marL="990600" lvl="1" indent="-533400">
              <a:buFontTx/>
              <a:buAutoNum type="arabicPeriod"/>
            </a:pPr>
            <a:endParaRPr lang="en-US" sz="2400" b="1" dirty="0">
              <a:solidFill>
                <a:srgbClr val="00FF00"/>
              </a:solidFill>
            </a:endParaRPr>
          </a:p>
          <a:p>
            <a:pPr marL="609600" indent="-609600"/>
            <a:endParaRPr lang="en-US" sz="2800" dirty="0"/>
          </a:p>
          <a:p>
            <a:pPr marL="990600" lvl="1" indent="-5334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248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Info.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382000" cy="4617720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Explain why marketers should collect information.</a:t>
            </a:r>
          </a:p>
          <a:p>
            <a:pPr lvl="1"/>
            <a:r>
              <a:rPr lang="en-US" dirty="0" smtClean="0"/>
              <a:t>To stay ahead of the competition</a:t>
            </a:r>
          </a:p>
          <a:p>
            <a:pPr lvl="1"/>
            <a:r>
              <a:rPr lang="en-US" dirty="0" smtClean="0"/>
              <a:t>To better serve current customers</a:t>
            </a:r>
          </a:p>
          <a:p>
            <a:pPr lvl="1"/>
            <a:r>
              <a:rPr lang="en-US" dirty="0" smtClean="0"/>
              <a:t>To successfully expand into new markets</a:t>
            </a:r>
          </a:p>
          <a:p>
            <a:pPr lvl="1"/>
            <a:r>
              <a:rPr lang="en-US" dirty="0" smtClean="0"/>
              <a:t>To better understand the economy’s effect on its customers</a:t>
            </a:r>
          </a:p>
          <a:p>
            <a:pPr lvl="1"/>
            <a:r>
              <a:rPr lang="en-US" dirty="0" smtClean="0"/>
              <a:t>Provides Marketing Mix Strategies: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What products should be </a:t>
            </a:r>
            <a:r>
              <a:rPr lang="en-US" b="1" u="sng" dirty="0">
                <a:solidFill>
                  <a:srgbClr val="7030A0"/>
                </a:solidFill>
              </a:rPr>
              <a:t>produced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Where </a:t>
            </a:r>
            <a:r>
              <a:rPr lang="en-US" dirty="0"/>
              <a:t>the product should be </a:t>
            </a:r>
            <a:r>
              <a:rPr lang="en-US" b="1" u="sng" dirty="0">
                <a:solidFill>
                  <a:srgbClr val="7030A0"/>
                </a:solidFill>
              </a:rPr>
              <a:t>sold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How </a:t>
            </a:r>
            <a:r>
              <a:rPr lang="en-US" dirty="0"/>
              <a:t>the products will be </a:t>
            </a:r>
            <a:r>
              <a:rPr lang="en-US" b="1" u="sng" dirty="0">
                <a:solidFill>
                  <a:srgbClr val="7030A0"/>
                </a:solidFill>
              </a:rPr>
              <a:t>promoted</a:t>
            </a:r>
          </a:p>
          <a:p>
            <a:pPr lvl="2">
              <a:lnSpc>
                <a:spcPct val="150000"/>
              </a:lnSpc>
            </a:pPr>
            <a:r>
              <a:rPr lang="en-US" dirty="0" smtClean="0"/>
              <a:t>At </a:t>
            </a:r>
            <a:r>
              <a:rPr lang="en-US" dirty="0"/>
              <a:t>what</a:t>
            </a:r>
            <a:r>
              <a:rPr lang="en-US" b="1" u="sng" dirty="0">
                <a:solidFill>
                  <a:srgbClr val="7030A0"/>
                </a:solidFill>
              </a:rPr>
              <a:t> price </a:t>
            </a:r>
            <a:r>
              <a:rPr lang="en-US" dirty="0"/>
              <a:t>the products will sell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Contrast marketing research with a marketing-information system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smtClean="0"/>
              <a:t>Research is the collecting of data</a:t>
            </a:r>
          </a:p>
          <a:p>
            <a:pPr lvl="1"/>
            <a:r>
              <a:rPr lang="en-US" dirty="0" smtClean="0"/>
              <a:t>An MIM system can include research but also is responsible for assisting with making decisions</a:t>
            </a:r>
            <a:endParaRPr lang="en-US" dirty="0"/>
          </a:p>
          <a:p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Describe </a:t>
            </a:r>
            <a:r>
              <a:rPr lang="en-US" b="1" dirty="0">
                <a:solidFill>
                  <a:srgbClr val="7030A0"/>
                </a:solidFill>
              </a:rPr>
              <a:t>the use of a marketing-information system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</a:p>
          <a:p>
            <a:pPr lvl="1"/>
            <a:r>
              <a:rPr lang="en-US" dirty="0" smtClean="0"/>
              <a:t>Improve the level of satisfaction consumers feel with the company’s products</a:t>
            </a:r>
          </a:p>
          <a:p>
            <a:pPr lvl="1"/>
            <a:r>
              <a:rPr lang="en-US" dirty="0" smtClean="0"/>
              <a:t>Build sales and profitability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Benefits of Marketing Information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Helps </a:t>
            </a:r>
            <a:r>
              <a:rPr lang="en-US" dirty="0"/>
              <a:t>the company better understand its current and potential customers</a:t>
            </a:r>
          </a:p>
          <a:p>
            <a:r>
              <a:rPr lang="en-US" dirty="0" smtClean="0"/>
              <a:t>Improve </a:t>
            </a:r>
            <a:r>
              <a:rPr lang="en-US" dirty="0"/>
              <a:t>the level of satisfaction consumers feel with the company’s products</a:t>
            </a:r>
          </a:p>
          <a:p>
            <a:r>
              <a:rPr lang="en-US" dirty="0"/>
              <a:t>Build sales and profitability</a:t>
            </a:r>
          </a:p>
          <a:p>
            <a:r>
              <a:rPr lang="en-US" dirty="0" smtClean="0"/>
              <a:t>Happier </a:t>
            </a:r>
            <a:r>
              <a:rPr lang="en-US" dirty="0"/>
              <a:t>customers</a:t>
            </a:r>
          </a:p>
          <a:p>
            <a:r>
              <a:rPr lang="en-US" dirty="0"/>
              <a:t>Less threat from competitors</a:t>
            </a:r>
          </a:p>
          <a:p>
            <a:r>
              <a:rPr lang="en-US" dirty="0"/>
              <a:t>Higher profits (in the long-run)</a:t>
            </a:r>
          </a:p>
        </p:txBody>
      </p:sp>
    </p:spTree>
    <p:extLst>
      <p:ext uri="{BB962C8B-B14F-4D97-AF65-F5344CB8AC3E}">
        <p14:creationId xmlns:p14="http://schemas.microsoft.com/office/powerpoint/2010/main" xmlns="" val="82233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Worksheet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smtClean="0"/>
              <a:t>for Notes</a:t>
            </a:r>
            <a:endParaRPr lang="en-US" sz="3200" dirty="0"/>
          </a:p>
        </p:txBody>
      </p:sp>
      <p:pic>
        <p:nvPicPr>
          <p:cNvPr id="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4566" t="19976" r="35849" b="9624"/>
          <a:stretch>
            <a:fillRect/>
          </a:stretch>
        </p:blipFill>
        <p:spPr bwMode="auto">
          <a:xfrm>
            <a:off x="2514600" y="0"/>
            <a:ext cx="594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Describe limitations of marketing-information management systems</a:t>
            </a:r>
          </a:p>
          <a:p>
            <a:pPr lvl="1"/>
            <a:r>
              <a:rPr lang="en-US" dirty="0" smtClean="0"/>
              <a:t>Benefits of the information must be greater than the expenses of the MIM system – small businesses can’t afford the expense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Significant investment of time and money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information being managed is only as good as what is collected and how it is analyzed </a:t>
            </a:r>
            <a:r>
              <a:rPr lang="en-US" dirty="0" smtClean="0">
                <a:solidFill>
                  <a:srgbClr val="FF0000"/>
                </a:solidFill>
              </a:rPr>
              <a:t>(Garbage In, Garbage Out - GIGO)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Marketing Research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Explain the functions of a marketing-information management system.</a:t>
            </a:r>
          </a:p>
          <a:p>
            <a:pPr lvl="1"/>
            <a:r>
              <a:rPr lang="en-US" dirty="0"/>
              <a:t>Collect accurate and useful data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Analyze </a:t>
            </a:r>
            <a:r>
              <a:rPr lang="en-US" dirty="0"/>
              <a:t>and interprets the data into usable information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Shows </a:t>
            </a:r>
            <a:r>
              <a:rPr lang="en-US" dirty="0"/>
              <a:t>trends and clearly explains why the market is the way it is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Helps </a:t>
            </a:r>
            <a:r>
              <a:rPr lang="en-US" dirty="0"/>
              <a:t>the managers make good business decisions (expand/delete a product line, enter new markets, set pricing and service policies, etc.</a:t>
            </a:r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Narjet Research000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68"/>
          <a:stretch>
            <a:fillRect/>
          </a:stretch>
        </p:blipFill>
        <p:spPr>
          <a:xfrm>
            <a:off x="1143000" y="0"/>
            <a:ext cx="5791200" cy="685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3384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Narjet Research0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51"/>
          <a:stretch>
            <a:fillRect/>
          </a:stretch>
        </p:blipFill>
        <p:spPr>
          <a:xfrm>
            <a:off x="1447800" y="16359"/>
            <a:ext cx="5257800" cy="692275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2539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44" t="35675" r="18518" b="14841"/>
          <a:stretch>
            <a:fillRect/>
          </a:stretch>
        </p:blipFill>
        <p:spPr>
          <a:xfrm>
            <a:off x="381000" y="533400"/>
            <a:ext cx="8077200" cy="5867400"/>
          </a:xfrm>
        </p:spPr>
      </p:pic>
    </p:spTree>
    <p:extLst>
      <p:ext uri="{BB962C8B-B14F-4D97-AF65-F5344CB8AC3E}">
        <p14:creationId xmlns:p14="http://schemas.microsoft.com/office/powerpoint/2010/main" xmlns="" val="4153268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Finish M&amp;M Worksheet</a:t>
            </a:r>
          </a:p>
        </p:txBody>
      </p:sp>
      <p:pic>
        <p:nvPicPr>
          <p:cNvPr id="962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62" t="15630" r="13889" b="14136"/>
          <a:stretch>
            <a:fillRect/>
          </a:stretch>
        </p:blipFill>
        <p:spPr>
          <a:xfrm>
            <a:off x="304800" y="1219200"/>
            <a:ext cx="8305800" cy="4953000"/>
          </a:xfrm>
        </p:spPr>
      </p:pic>
      <p:sp>
        <p:nvSpPr>
          <p:cNvPr id="96260" name="Oval 4"/>
          <p:cNvSpPr>
            <a:spLocks noChangeArrowheads="1"/>
          </p:cNvSpPr>
          <p:nvPr/>
        </p:nvSpPr>
        <p:spPr bwMode="auto">
          <a:xfrm>
            <a:off x="3657600" y="1447800"/>
            <a:ext cx="4800600" cy="609600"/>
          </a:xfrm>
          <a:prstGeom prst="ellipse">
            <a:avLst/>
          </a:prstGeom>
          <a:noFill/>
          <a:ln w="41275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WordArt 5"/>
          <p:cNvSpPr>
            <a:spLocks noChangeArrowheads="1" noChangeShapeType="1" noTextEdit="1"/>
          </p:cNvSpPr>
          <p:nvPr/>
        </p:nvSpPr>
        <p:spPr bwMode="auto">
          <a:xfrm>
            <a:off x="2743200" y="2286000"/>
            <a:ext cx="59531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Your %'s should = 100%</a:t>
            </a:r>
          </a:p>
        </p:txBody>
      </p:sp>
    </p:spTree>
    <p:extLst>
      <p:ext uri="{BB962C8B-B14F-4D97-AF65-F5344CB8AC3E}">
        <p14:creationId xmlns:p14="http://schemas.microsoft.com/office/powerpoint/2010/main" xmlns="" val="156406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Warm-up: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Sponsor and pop-up ads impact the way audiences receive promotional information. These types of messages exist because of the following technological development:  </a:t>
            </a:r>
          </a:p>
          <a:p>
            <a:endParaRPr lang="en-US" dirty="0" smtClean="0"/>
          </a:p>
          <a:p>
            <a:r>
              <a:rPr lang="en-US" dirty="0" smtClean="0"/>
              <a:t>Advertising </a:t>
            </a:r>
            <a:r>
              <a:rPr lang="en-US" dirty="0" smtClean="0"/>
              <a:t>that promotes the support a restaurant gives to community projects is _________ advertising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sz="2800" dirty="0" smtClean="0"/>
              <a:t>Some governments regulate promotional activities in their countries to protect consumers </a:t>
            </a:r>
            <a:r>
              <a:rPr lang="en-US" sz="2800" dirty="0" smtClean="0"/>
              <a:t>from ____.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Marketing Research Process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21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 descr="Find out how Microsoft works with local communities to help foster learning at every age &gt;&g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5619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Marketing Research </a:t>
            </a:r>
            <a:r>
              <a:rPr lang="en-US" sz="4000">
                <a:solidFill>
                  <a:srgbClr val="FFFF00"/>
                </a:solidFill>
              </a:rPr>
              <a:t>Links….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2209800"/>
            <a:ext cx="2362200" cy="1244600"/>
          </a:xfrm>
          <a:prstGeom prst="rect">
            <a:avLst/>
          </a:prstGeom>
          <a:solidFill>
            <a:srgbClr val="FFFF99"/>
          </a:solidFill>
          <a:ln w="57150" cap="sq" cmpd="thickThin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Consumer, Customer, and Public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 rot="2226497">
            <a:off x="3276600" y="3352800"/>
            <a:ext cx="10668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172200" y="3429000"/>
            <a:ext cx="2209800" cy="1244600"/>
          </a:xfrm>
          <a:prstGeom prst="rect">
            <a:avLst/>
          </a:prstGeom>
          <a:solidFill>
            <a:srgbClr val="FFFF99"/>
          </a:solidFill>
          <a:ln w="57150" cap="sq" cmpd="thinThick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Marketer through information</a:t>
            </a:r>
          </a:p>
        </p:txBody>
      </p:sp>
      <p:pic>
        <p:nvPicPr>
          <p:cNvPr id="6158" name="Picture 14" descr="Discover how Microsoft and our partners are helping new ideas grow into global innovations &gt;&gt;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57800" y="4876800"/>
            <a:ext cx="3638550" cy="16986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AutoShape 18"/>
          <p:cNvSpPr>
            <a:spLocks noChangeArrowheads="1"/>
          </p:cNvSpPr>
          <p:nvPr/>
        </p:nvSpPr>
        <p:spPr bwMode="auto">
          <a:xfrm rot="265941">
            <a:off x="4648200" y="3810000"/>
            <a:ext cx="10668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81000" y="4572000"/>
            <a:ext cx="45720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00"/>
                </a:solidFill>
              </a:rPr>
              <a:t>Marketing Research</a:t>
            </a:r>
            <a:r>
              <a:rPr lang="en-US" dirty="0" smtClean="0"/>
              <a:t>: Involves the process &amp; methods used to </a:t>
            </a:r>
            <a:r>
              <a:rPr lang="en-US" dirty="0" smtClean="0">
                <a:solidFill>
                  <a:srgbClr val="FFFF00"/>
                </a:solidFill>
              </a:rPr>
              <a:t>gather information, analyze it, &amp; report findings </a:t>
            </a:r>
            <a:r>
              <a:rPr lang="en-US" dirty="0" smtClean="0"/>
              <a:t>related to marketing goods and services.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4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 smtClean="0"/>
              <a:t>MIM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Marketing Research</a:t>
            </a:r>
          </a:p>
          <a:p>
            <a:pPr lvl="1"/>
            <a:r>
              <a:rPr lang="en-US" dirty="0" smtClean="0"/>
              <a:t>Methodology for discovering the customer’s wants and needs – links consumer, customer and public to marketer</a:t>
            </a:r>
          </a:p>
          <a:p>
            <a:pPr lvl="2"/>
            <a:r>
              <a:rPr lang="en-US" dirty="0" smtClean="0"/>
              <a:t>Can be formal or informal</a:t>
            </a:r>
          </a:p>
          <a:p>
            <a:pPr lvl="2"/>
            <a:r>
              <a:rPr lang="en-US" dirty="0" smtClean="0"/>
              <a:t>Can be done within firm or by 3</a:t>
            </a:r>
            <a:r>
              <a:rPr lang="en-US" baseline="30000" dirty="0" smtClean="0"/>
              <a:t>rd</a:t>
            </a:r>
            <a:r>
              <a:rPr lang="en-US" dirty="0" smtClean="0"/>
              <a:t> Party </a:t>
            </a:r>
          </a:p>
          <a:p>
            <a:endParaRPr lang="en-US" b="1" dirty="0" smtClean="0"/>
          </a:p>
          <a:p>
            <a:r>
              <a:rPr lang="en-US" b="1" dirty="0" smtClean="0"/>
              <a:t>Marketing-Information </a:t>
            </a:r>
            <a:r>
              <a:rPr lang="en-US" b="1" dirty="0"/>
              <a:t>Management System</a:t>
            </a:r>
          </a:p>
          <a:p>
            <a:pPr lvl="1"/>
            <a:r>
              <a:rPr lang="en-US" dirty="0"/>
              <a:t>Method for collecting and analyzing/interpreting </a:t>
            </a:r>
            <a:r>
              <a:rPr lang="en-US" dirty="0" smtClean="0"/>
              <a:t>data</a:t>
            </a:r>
          </a:p>
          <a:p>
            <a:pPr lvl="1"/>
            <a:endParaRPr lang="en-US" dirty="0"/>
          </a:p>
          <a:p>
            <a:r>
              <a:rPr lang="en-US" b="1" dirty="0"/>
              <a:t>Marketing Information</a:t>
            </a:r>
          </a:p>
          <a:p>
            <a:pPr lvl="1"/>
            <a:r>
              <a:rPr lang="en-US" dirty="0"/>
              <a:t>Information gleaned from talking with the customer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/>
              <a:t>Marketing Information Management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Who Uses Marketing Research?</a:t>
            </a:r>
          </a:p>
          <a:p>
            <a:pPr lvl="1"/>
            <a:r>
              <a:rPr lang="en-US" dirty="0"/>
              <a:t>Government</a:t>
            </a:r>
          </a:p>
          <a:p>
            <a:pPr lvl="1"/>
            <a:r>
              <a:rPr lang="en-US" dirty="0"/>
              <a:t>Opinion polls</a:t>
            </a:r>
          </a:p>
          <a:p>
            <a:pPr lvl="1"/>
            <a:r>
              <a:rPr lang="en-US" dirty="0"/>
              <a:t>Associations </a:t>
            </a:r>
          </a:p>
          <a:p>
            <a:pPr lvl="1"/>
            <a:r>
              <a:rPr lang="en-US" dirty="0"/>
              <a:t>Businesses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sz="2800" b="1" dirty="0" smtClean="0"/>
              <a:t>Why do we use Marketing </a:t>
            </a:r>
            <a:r>
              <a:rPr lang="en-US" sz="2800" b="1" dirty="0"/>
              <a:t>Research?</a:t>
            </a:r>
          </a:p>
          <a:p>
            <a:pPr lvl="1"/>
            <a:r>
              <a:rPr lang="en-US" dirty="0"/>
              <a:t>To obtain information about the preferences, opinions, habits, trends, and plans of current and potential customers.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84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 Info.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Describe the characteristics of useful marketing information</a:t>
            </a:r>
            <a:r>
              <a:rPr lang="en-US" b="1" dirty="0" smtClean="0"/>
              <a:t>.</a:t>
            </a:r>
          </a:p>
          <a:p>
            <a:pPr lvl="1"/>
            <a:r>
              <a:rPr lang="en-US" dirty="0" smtClean="0"/>
              <a:t>Can be interpreted correctly</a:t>
            </a:r>
          </a:p>
          <a:p>
            <a:pPr lvl="1"/>
            <a:r>
              <a:rPr lang="en-US" dirty="0" smtClean="0"/>
              <a:t>Accurate</a:t>
            </a:r>
          </a:p>
          <a:p>
            <a:pPr lvl="1"/>
            <a:r>
              <a:rPr lang="en-US" dirty="0" smtClean="0"/>
              <a:t>Relevant (current and useful)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Describe </a:t>
            </a:r>
            <a:r>
              <a:rPr lang="en-US" b="1" dirty="0">
                <a:solidFill>
                  <a:srgbClr val="FF0000"/>
                </a:solidFill>
              </a:rPr>
              <a:t>reasons that marketers need to gather accurate information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smtClean="0"/>
              <a:t>All business decisions are based on the information collected and how that info is interpreted/analyzed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Marketing Research Process: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35480"/>
            <a:ext cx="8686800" cy="438912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/>
              <a:t>	The </a:t>
            </a:r>
            <a:r>
              <a:rPr lang="en-US" b="1" dirty="0"/>
              <a:t>Marketing Research Process</a:t>
            </a:r>
            <a:r>
              <a:rPr lang="en-US" dirty="0"/>
              <a:t> involves five </a:t>
            </a:r>
            <a:r>
              <a:rPr lang="en-US" dirty="0" smtClean="0"/>
              <a:t>steps</a:t>
            </a:r>
            <a:endParaRPr lang="en-US" b="1" dirty="0"/>
          </a:p>
          <a:p>
            <a:pPr marL="609600" indent="-609600">
              <a:buFontTx/>
              <a:buNone/>
            </a:pPr>
            <a:endParaRPr lang="en-US" dirty="0"/>
          </a:p>
          <a:p>
            <a:pPr marL="609600" indent="-609600">
              <a:buFontTx/>
              <a:buNone/>
            </a:pPr>
            <a:r>
              <a:rPr lang="en-US" b="1" u="sng" dirty="0" smtClean="0"/>
              <a:t>  Step </a:t>
            </a:r>
            <a:r>
              <a:rPr lang="en-US" b="1" u="sng" dirty="0"/>
              <a:t>#1</a:t>
            </a:r>
          </a:p>
          <a:p>
            <a:pPr marL="990600" lvl="1" indent="-533400">
              <a:buFontTx/>
              <a:buChar char="•"/>
            </a:pPr>
            <a:r>
              <a:rPr lang="en-US" b="1" dirty="0">
                <a:solidFill>
                  <a:srgbClr val="FF0000"/>
                </a:solidFill>
              </a:rPr>
              <a:t>Defining the problem</a:t>
            </a:r>
          </a:p>
          <a:p>
            <a:pPr marL="1371600" lvl="2" indent="-457200"/>
            <a:r>
              <a:rPr lang="en-US" dirty="0"/>
              <a:t>Occurs when a company clearly identifies the problem &amp; what is needed to solve it</a:t>
            </a:r>
          </a:p>
          <a:p>
            <a:pPr marL="1371600" lvl="2" indent="-457200"/>
            <a:r>
              <a:rPr lang="en-US" dirty="0"/>
              <a:t>Allows you to create objectives that will guide your research process</a:t>
            </a:r>
          </a:p>
        </p:txBody>
      </p:sp>
    </p:spTree>
    <p:extLst>
      <p:ext uri="{BB962C8B-B14F-4D97-AF65-F5344CB8AC3E}">
        <p14:creationId xmlns:p14="http://schemas.microsoft.com/office/powerpoint/2010/main" xmlns="" val="35200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878</TotalTime>
  <Words>749</Words>
  <Application>Microsoft Office PowerPoint</Application>
  <PresentationFormat>On-screen Show (4:3)</PresentationFormat>
  <Paragraphs>170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Flow</vt:lpstr>
      <vt:lpstr>Default Design</vt:lpstr>
      <vt:lpstr>Slide 1</vt:lpstr>
      <vt:lpstr>Worksheet  for Notes</vt:lpstr>
      <vt:lpstr>Warm-up: </vt:lpstr>
      <vt:lpstr>Marketing Research Process</vt:lpstr>
      <vt:lpstr>Marketing Research Links….</vt:lpstr>
      <vt:lpstr>MIM Vocabulary</vt:lpstr>
      <vt:lpstr>Marketing Information Management</vt:lpstr>
      <vt:lpstr>Marketing Info. Management</vt:lpstr>
      <vt:lpstr>Marketing Research Process:</vt:lpstr>
      <vt:lpstr>Types of Data</vt:lpstr>
      <vt:lpstr>Primary Data Sources:</vt:lpstr>
      <vt:lpstr>Mystery Shopper </vt:lpstr>
      <vt:lpstr>Secondary Data Sources:</vt:lpstr>
      <vt:lpstr>MIM</vt:lpstr>
      <vt:lpstr>Types of Marketing Info. Mgmt.</vt:lpstr>
      <vt:lpstr>Research Process</vt:lpstr>
      <vt:lpstr>Marketing Info. Management</vt:lpstr>
      <vt:lpstr>MIM System</vt:lpstr>
      <vt:lpstr>Benefits of Marketing Information</vt:lpstr>
      <vt:lpstr>MIM System</vt:lpstr>
      <vt:lpstr>Marketing Research Process</vt:lpstr>
      <vt:lpstr>Slide 22</vt:lpstr>
      <vt:lpstr>Slide 23</vt:lpstr>
      <vt:lpstr>Slide 24</vt:lpstr>
      <vt:lpstr>Finish M&amp;M Worksheet</vt:lpstr>
    </vt:vector>
  </TitlesOfParts>
  <Company>Guilford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4.00  Understand promotion and intermediate uses of marketing-information.</dc:title>
  <dc:creator>art.close</dc:creator>
  <cp:lastModifiedBy>admin</cp:lastModifiedBy>
  <cp:revision>91</cp:revision>
  <dcterms:created xsi:type="dcterms:W3CDTF">2011-11-21T15:11:51Z</dcterms:created>
  <dcterms:modified xsi:type="dcterms:W3CDTF">2014-05-27T13:16:05Z</dcterms:modified>
</cp:coreProperties>
</file>