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30"/>
  </p:notesMasterIdLst>
  <p:sldIdLst>
    <p:sldId id="256" r:id="rId2"/>
    <p:sldId id="257" r:id="rId3"/>
    <p:sldId id="258" r:id="rId4"/>
    <p:sldId id="259" r:id="rId5"/>
    <p:sldId id="260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6" r:id="rId15"/>
    <p:sldId id="277" r:id="rId16"/>
    <p:sldId id="278" r:id="rId17"/>
    <p:sldId id="275" r:id="rId18"/>
    <p:sldId id="274" r:id="rId19"/>
    <p:sldId id="279" r:id="rId20"/>
    <p:sldId id="280" r:id="rId21"/>
    <p:sldId id="281" r:id="rId22"/>
    <p:sldId id="282" r:id="rId23"/>
    <p:sldId id="283" r:id="rId24"/>
    <p:sldId id="284" r:id="rId25"/>
    <p:sldId id="285" r:id="rId26"/>
    <p:sldId id="286" r:id="rId27"/>
    <p:sldId id="264" r:id="rId28"/>
    <p:sldId id="263" r:id="rId2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0" d="100"/>
          <a:sy n="70" d="100"/>
        </p:scale>
        <p:origin x="2388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365BE3-3EB5-4552-BB65-056BA4DAC3C6}" type="datetimeFigureOut">
              <a:rPr lang="en-US" smtClean="0"/>
              <a:t>11/3/2014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F13FE1-3142-4CA5-A2DD-6EA4BBAFE5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0800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interculturalzone.lokahi-interactive.com/2009/08/15/high-context-v-low-context-cultures-getting-your-message-across-is-not-simply-a-question-of-vocabulary-and-grammar/" TargetMode="External"/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List_of_territorial_entities_where_English_is_an_official_language" TargetMode="External"/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List_of_words_having_different_meanings_in_American_and_British_English:_A%E2%80%93L" TargetMode="External"/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http://www.pewresearch.org/fact-tank/2014/07/15/which-countries-dont-like-america-and-which-do/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F13FE1-3142-4CA5-A2DD-6EA4BBAFE5A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2646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hlinkClick r:id="rId3"/>
              </a:rPr>
              <a:t>http://interculturalzone.lokahi-interactive.com/2009/08/15/high-context-v-low-context-cultures-getting-your-message-across-is-not-simply-a-question-of-vocabulary-and-grammar/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F13FE1-3142-4CA5-A2DD-6EA4BBAFE5AF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80276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hlinkClick r:id="rId3"/>
              </a:rPr>
              <a:t>http://en.wikipedia.org/wiki/List_of_territorial_entities_where_English_is_an_official_language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F13FE1-3142-4CA5-A2DD-6EA4BBAFE5AF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1228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hlinkClick r:id="rId3"/>
              </a:rPr>
              <a:t>http://en.wikipedia.org/wiki/List_of_words_having_different_meanings_in_American_and_British_English:_A%E2%80%93L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F13FE1-3142-4CA5-A2DD-6EA4BBAFE5AF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00320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11/3/2014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11/3/2014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11/3/2014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11/3/2014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11/3/2014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11/3/2014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11/3/2014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11/3/2014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11/3/2014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11/3/2014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11/3/2014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11/3/2014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11/3/2014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11/3/2014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11/3/2014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at7srdUiRfM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youtube.com/watch?v=R__EnsSwtVk" TargetMode="External"/><Relationship Id="rId3" Type="http://schemas.openxmlformats.org/officeDocument/2006/relationships/hyperlink" Target="https://www.youtube.com/watch?v=WeR-Cs8245o" TargetMode="External"/><Relationship Id="rId7" Type="http://schemas.openxmlformats.org/officeDocument/2006/relationships/hyperlink" Target="https://www.youtube.com/watch?v=Thv_tOW_wF0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youtube.com/watch?v=ieEtkTnvBEA" TargetMode="External"/><Relationship Id="rId5" Type="http://schemas.openxmlformats.org/officeDocument/2006/relationships/hyperlink" Target="https://www.youtube.com/watch?v=Sc59X7xS2ts" TargetMode="External"/><Relationship Id="rId4" Type="http://schemas.openxmlformats.org/officeDocument/2006/relationships/hyperlink" Target="https://www.youtube.com/watch?v=IUNv3ddb2Ks" TargetMode="Externa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kwintessential.co.uk/resources/country-profiles.html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X8ITOfHSoFA" TargetMode="External"/><Relationship Id="rId2" Type="http://schemas.openxmlformats.org/officeDocument/2006/relationships/hyperlink" Target="https://www.youtube.com/watch?v=WzRCFdZvLBA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ZUXtGQkJcQ0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ZlcFB0NZHLo&amp;list=PL16P0iN89JkufY5CiWEUoOj7Y_YLTpvRh&amp;index=2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OWFPHW7BCCI" TargetMode="Externa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qGJSI48gkFc" TargetMode="External"/><Relationship Id="rId2" Type="http://schemas.openxmlformats.org/officeDocument/2006/relationships/hyperlink" Target="https://www.youtube.com/watch?v=GOHvMz7dl2A" TargetMode="Externa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UTE0G9amZNk" TargetMode="External"/><Relationship Id="rId2" Type="http://schemas.openxmlformats.org/officeDocument/2006/relationships/hyperlink" Target="http://www.buzzfeed.com/tlo27/15-customs-you-shouldnt-break-in-other-countries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OWFPHW7BCCI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NSCFxDKJWwo" TargetMode="External"/><Relationship Id="rId2" Type="http://schemas.openxmlformats.org/officeDocument/2006/relationships/hyperlink" Target="https://www.youtube.com/watch?v=57KW6RO8Rcs&amp;list=PLFE2745C2AE430076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PSdHfv5Z-68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Elements of Culture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International Marketing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2509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919898" cy="3636511"/>
          </a:xfrm>
        </p:spPr>
        <p:txBody>
          <a:bodyPr anchor="t" anchorCtr="0">
            <a:normAutofit fontScale="92500" lnSpcReduction="10000"/>
          </a:bodyPr>
          <a:lstStyle/>
          <a:p>
            <a:r>
              <a:rPr lang="en-US" sz="2800" b="1" dirty="0" smtClean="0"/>
              <a:t>Humans determine meaning within a cultural context</a:t>
            </a:r>
          </a:p>
          <a:p>
            <a:pPr lvl="1"/>
            <a:r>
              <a:rPr lang="en-US" sz="20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Context </a:t>
            </a:r>
            <a:r>
              <a:rPr lang="en-US" sz="2000" dirty="0" smtClean="0"/>
              <a:t>refers to the background or surrounding circumstances of an event</a:t>
            </a:r>
          </a:p>
          <a:p>
            <a:pPr lvl="2"/>
            <a:r>
              <a:rPr lang="en-US" sz="1800" dirty="0" smtClean="0"/>
              <a:t>Can be interpreted through the communication process</a:t>
            </a:r>
          </a:p>
          <a:p>
            <a:pPr lvl="3"/>
            <a:r>
              <a:rPr lang="en-US" sz="1600" dirty="0" smtClean="0"/>
              <a:t>Determine what is being said based on discussions, gestures, expressions, body language</a:t>
            </a:r>
          </a:p>
          <a:p>
            <a:pPr lvl="3"/>
            <a:endParaRPr lang="en-US" sz="2200" dirty="0"/>
          </a:p>
          <a:p>
            <a:pPr lvl="1"/>
            <a:r>
              <a:rPr lang="en-US" sz="22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Countries range from High-Context Cultures to Low-Context Cultures</a:t>
            </a:r>
          </a:p>
          <a:p>
            <a:pPr lvl="2"/>
            <a:r>
              <a:rPr lang="en-US" sz="20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hlinkClick r:id="rId2"/>
              </a:rPr>
              <a:t>https</a:t>
            </a:r>
            <a:r>
              <a:rPr lang="en-US" sz="2000" b="1" dirty="0">
                <a:solidFill>
                  <a:schemeClr val="accent1">
                    <a:lumMod val="60000"/>
                    <a:lumOff val="40000"/>
                  </a:schemeClr>
                </a:solidFill>
                <a:hlinkClick r:id="rId2"/>
              </a:rPr>
              <a:t>://</a:t>
            </a:r>
            <a:r>
              <a:rPr lang="en-US" sz="20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hlinkClick r:id="rId2"/>
              </a:rPr>
              <a:t>www.youtube.com/watch?v=uMGu89XBcT0 </a:t>
            </a:r>
            <a:endParaRPr lang="en-US" sz="2000" b="1" dirty="0">
              <a:solidFill>
                <a:schemeClr val="accent1">
                  <a:lumMod val="60000"/>
                  <a:lumOff val="40000"/>
                </a:schemeClr>
              </a:solidFill>
              <a:hlinkClick r:id="rId2"/>
            </a:endParaRPr>
          </a:p>
          <a:p>
            <a:pPr lvl="2"/>
            <a:r>
              <a:rPr lang="en-US" sz="20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hlinkClick r:id="rId2"/>
              </a:rPr>
              <a:t>https</a:t>
            </a:r>
            <a:r>
              <a:rPr lang="en-US" sz="2000" b="1" dirty="0">
                <a:solidFill>
                  <a:schemeClr val="accent1">
                    <a:lumMod val="60000"/>
                    <a:lumOff val="40000"/>
                  </a:schemeClr>
                </a:solidFill>
                <a:hlinkClick r:id="rId2"/>
              </a:rPr>
              <a:t>://</a:t>
            </a:r>
            <a:r>
              <a:rPr lang="en-US" sz="20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hlinkClick r:id="rId2"/>
              </a:rPr>
              <a:t>www.youtube.com/watch?v=8tIUilYX56E </a:t>
            </a:r>
          </a:p>
          <a:p>
            <a:pPr lvl="2"/>
            <a:r>
              <a:rPr lang="en-US" sz="20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hlinkClick r:id="rId2"/>
              </a:rPr>
              <a:t>https</a:t>
            </a:r>
            <a:r>
              <a:rPr lang="en-US" sz="2000" b="1" dirty="0">
                <a:solidFill>
                  <a:schemeClr val="accent1">
                    <a:lumMod val="60000"/>
                    <a:lumOff val="40000"/>
                  </a:schemeClr>
                </a:solidFill>
                <a:hlinkClick r:id="rId2"/>
              </a:rPr>
              <a:t>://</a:t>
            </a:r>
            <a:r>
              <a:rPr lang="en-US" sz="20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hlinkClick r:id="rId2"/>
              </a:rPr>
              <a:t>www.youtube.com/watch?v=at7srdUiRfM</a:t>
            </a:r>
            <a:r>
              <a:rPr lang="en-US" sz="20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endParaRPr lang="en-US" sz="2000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6213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High-Context    v.   Low-Context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03616375"/>
              </p:ext>
            </p:extLst>
          </p:nvPr>
        </p:nvGraphicFramePr>
        <p:xfrm>
          <a:off x="285750" y="2268220"/>
          <a:ext cx="11567160" cy="35296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83580"/>
                <a:gridCol w="5783580"/>
              </a:tblGrid>
              <a:tr h="696984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High-Context Cultures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Low-Context Cultures</a:t>
                      </a:r>
                      <a:endParaRPr lang="en-US" sz="2800" dirty="0"/>
                    </a:p>
                  </a:txBody>
                  <a:tcPr/>
                </a:tc>
              </a:tr>
              <a:tr h="498822">
                <a:tc>
                  <a:txBody>
                    <a:bodyPr/>
                    <a:lstStyle/>
                    <a:p>
                      <a:r>
                        <a:rPr lang="en-US" sz="1500" b="1" dirty="0" smtClean="0"/>
                        <a:t>Interpersonal Relationships are important</a:t>
                      </a:r>
                      <a:endParaRPr lang="en-US" sz="1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b="1" dirty="0" smtClean="0"/>
                        <a:t>Personal relationships are less important than getting a task</a:t>
                      </a:r>
                      <a:r>
                        <a:rPr lang="en-US" sz="1500" b="1" baseline="0" dirty="0" smtClean="0"/>
                        <a:t> done</a:t>
                      </a:r>
                      <a:endParaRPr lang="en-US" sz="1500" b="1" dirty="0"/>
                    </a:p>
                  </a:txBody>
                  <a:tcPr/>
                </a:tc>
              </a:tr>
              <a:tr h="707924">
                <a:tc>
                  <a:txBody>
                    <a:bodyPr/>
                    <a:lstStyle/>
                    <a:p>
                      <a:r>
                        <a:rPr lang="en-US" sz="1500" b="1" dirty="0" smtClean="0"/>
                        <a:t>Citizens</a:t>
                      </a:r>
                      <a:r>
                        <a:rPr lang="en-US" sz="1500" b="1" baseline="0" dirty="0" smtClean="0"/>
                        <a:t> are guided more by emotions &amp; feelings versus Logic or Facts</a:t>
                      </a:r>
                      <a:endParaRPr lang="en-US" sz="1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b="1" dirty="0" smtClean="0"/>
                        <a:t>Decisions are based on Facts</a:t>
                      </a:r>
                      <a:endParaRPr lang="en-US" sz="1500" b="1" dirty="0"/>
                    </a:p>
                  </a:txBody>
                  <a:tcPr/>
                </a:tc>
              </a:tr>
              <a:tr h="578464">
                <a:tc>
                  <a:txBody>
                    <a:bodyPr/>
                    <a:lstStyle/>
                    <a:p>
                      <a:r>
                        <a:rPr lang="en-US" sz="1500" b="1" dirty="0" smtClean="0"/>
                        <a:t>Decisions are made by groups rather than individuals</a:t>
                      </a:r>
                      <a:endParaRPr lang="en-US" sz="1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b="1" dirty="0" smtClean="0"/>
                        <a:t>People</a:t>
                      </a:r>
                      <a:r>
                        <a:rPr lang="en-US" sz="1500" b="1" baseline="0" dirty="0" smtClean="0"/>
                        <a:t> value individualism </a:t>
                      </a:r>
                      <a:endParaRPr lang="en-US" sz="1500" b="1" dirty="0"/>
                    </a:p>
                  </a:txBody>
                  <a:tcPr/>
                </a:tc>
              </a:tr>
              <a:tr h="498822">
                <a:tc>
                  <a:txBody>
                    <a:bodyPr/>
                    <a:lstStyle/>
                    <a:p>
                      <a:r>
                        <a:rPr lang="en-US" sz="1500" b="1" dirty="0" smtClean="0"/>
                        <a:t>Communication is more indirect &amp; vague</a:t>
                      </a:r>
                      <a:endParaRPr lang="en-US" sz="1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b="1" dirty="0" smtClean="0"/>
                        <a:t>Communication is concise,</a:t>
                      </a:r>
                      <a:r>
                        <a:rPr lang="en-US" sz="1500" b="1" baseline="0" dirty="0" smtClean="0"/>
                        <a:t> direct, &amp; structured</a:t>
                      </a:r>
                      <a:endParaRPr lang="en-US" sz="1500" b="1" dirty="0"/>
                    </a:p>
                  </a:txBody>
                  <a:tcPr/>
                </a:tc>
              </a:tr>
              <a:tr h="498822">
                <a:tc>
                  <a:txBody>
                    <a:bodyPr/>
                    <a:lstStyle/>
                    <a:p>
                      <a:r>
                        <a:rPr lang="en-US" sz="1500" b="1" dirty="0" smtClean="0"/>
                        <a:t>Context is more important than words</a:t>
                      </a:r>
                      <a:endParaRPr lang="en-US" sz="1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b="1" dirty="0" smtClean="0"/>
                        <a:t>Words &amp;</a:t>
                      </a:r>
                      <a:r>
                        <a:rPr lang="en-US" sz="1500" b="1" baseline="0" dirty="0" smtClean="0"/>
                        <a:t> their meaning(s) are more important than context</a:t>
                      </a:r>
                      <a:endParaRPr lang="en-US" sz="15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1560943" y="5744825"/>
            <a:ext cx="907011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Which is the United States?</a:t>
            </a:r>
            <a:endParaRPr lang="en-US" sz="5400" b="1" cap="none" spc="0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73656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High-Context    v.   Low-Context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03616375"/>
              </p:ext>
            </p:extLst>
          </p:nvPr>
        </p:nvGraphicFramePr>
        <p:xfrm>
          <a:off x="285750" y="2268220"/>
          <a:ext cx="11567160" cy="35296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83580"/>
                <a:gridCol w="5783580"/>
              </a:tblGrid>
              <a:tr h="696984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High-Context Cultures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Low-Context Cultures</a:t>
                      </a:r>
                      <a:endParaRPr lang="en-US" sz="2800" dirty="0"/>
                    </a:p>
                  </a:txBody>
                  <a:tcPr/>
                </a:tc>
              </a:tr>
              <a:tr h="498822">
                <a:tc>
                  <a:txBody>
                    <a:bodyPr/>
                    <a:lstStyle/>
                    <a:p>
                      <a:r>
                        <a:rPr lang="en-US" sz="1500" b="1" dirty="0" smtClean="0"/>
                        <a:t>Interpersonal Relationships are important</a:t>
                      </a:r>
                      <a:endParaRPr lang="en-US" sz="1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b="1" dirty="0" smtClean="0"/>
                        <a:t>Personal relationships are less important than getting a task</a:t>
                      </a:r>
                      <a:r>
                        <a:rPr lang="en-US" sz="1500" b="1" baseline="0" dirty="0" smtClean="0"/>
                        <a:t> done</a:t>
                      </a:r>
                      <a:endParaRPr lang="en-US" sz="1500" b="1" dirty="0"/>
                    </a:p>
                  </a:txBody>
                  <a:tcPr/>
                </a:tc>
              </a:tr>
              <a:tr h="707924">
                <a:tc>
                  <a:txBody>
                    <a:bodyPr/>
                    <a:lstStyle/>
                    <a:p>
                      <a:r>
                        <a:rPr lang="en-US" sz="1500" b="1" dirty="0" smtClean="0"/>
                        <a:t>Citizens</a:t>
                      </a:r>
                      <a:r>
                        <a:rPr lang="en-US" sz="1500" b="1" baseline="0" dirty="0" smtClean="0"/>
                        <a:t> are guided more by emotions &amp; feelings versus Logic or Facts</a:t>
                      </a:r>
                      <a:endParaRPr lang="en-US" sz="1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b="1" dirty="0" smtClean="0"/>
                        <a:t>Decisions are based on Facts</a:t>
                      </a:r>
                      <a:endParaRPr lang="en-US" sz="1500" b="1" dirty="0"/>
                    </a:p>
                  </a:txBody>
                  <a:tcPr/>
                </a:tc>
              </a:tr>
              <a:tr h="578464">
                <a:tc>
                  <a:txBody>
                    <a:bodyPr/>
                    <a:lstStyle/>
                    <a:p>
                      <a:r>
                        <a:rPr lang="en-US" sz="1500" b="1" dirty="0" smtClean="0"/>
                        <a:t>Decisions are made by groups rather than individuals</a:t>
                      </a:r>
                      <a:endParaRPr lang="en-US" sz="1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b="1" dirty="0" smtClean="0"/>
                        <a:t>People</a:t>
                      </a:r>
                      <a:r>
                        <a:rPr lang="en-US" sz="1500" b="1" baseline="0" dirty="0" smtClean="0"/>
                        <a:t> value individualism </a:t>
                      </a:r>
                      <a:endParaRPr lang="en-US" sz="1500" b="1" dirty="0"/>
                    </a:p>
                  </a:txBody>
                  <a:tcPr/>
                </a:tc>
              </a:tr>
              <a:tr h="498822">
                <a:tc>
                  <a:txBody>
                    <a:bodyPr/>
                    <a:lstStyle/>
                    <a:p>
                      <a:r>
                        <a:rPr lang="en-US" sz="1500" b="1" dirty="0" smtClean="0"/>
                        <a:t>Communication is more indirect &amp; vague</a:t>
                      </a:r>
                      <a:endParaRPr lang="en-US" sz="1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b="1" dirty="0" smtClean="0"/>
                        <a:t>Communication is concise,</a:t>
                      </a:r>
                      <a:r>
                        <a:rPr lang="en-US" sz="1500" b="1" baseline="0" dirty="0" smtClean="0"/>
                        <a:t> direct, &amp; structured</a:t>
                      </a:r>
                      <a:endParaRPr lang="en-US" sz="1500" b="1" dirty="0"/>
                    </a:p>
                  </a:txBody>
                  <a:tcPr/>
                </a:tc>
              </a:tr>
              <a:tr h="498822">
                <a:tc>
                  <a:txBody>
                    <a:bodyPr/>
                    <a:lstStyle/>
                    <a:p>
                      <a:r>
                        <a:rPr lang="en-US" sz="1500" b="1" dirty="0" smtClean="0"/>
                        <a:t>Context is more important than words</a:t>
                      </a:r>
                      <a:endParaRPr lang="en-US" sz="1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b="1" dirty="0" smtClean="0"/>
                        <a:t>Words &amp;</a:t>
                      </a:r>
                      <a:r>
                        <a:rPr lang="en-US" sz="1500" b="1" baseline="0" dirty="0" smtClean="0"/>
                        <a:t> their meaning(s) are more important than context</a:t>
                      </a:r>
                      <a:endParaRPr lang="en-US" sz="1500" b="1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137528"/>
              </p:ext>
            </p:extLst>
          </p:nvPr>
        </p:nvGraphicFramePr>
        <p:xfrm>
          <a:off x="283210" y="5817446"/>
          <a:ext cx="11558270" cy="663364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5779135"/>
                <a:gridCol w="5779135"/>
              </a:tblGrid>
              <a:tr h="663364">
                <a:tc>
                  <a:txBody>
                    <a:bodyPr/>
                    <a:lstStyle/>
                    <a:p>
                      <a:r>
                        <a:rPr lang="en-US" sz="1500" b="1" dirty="0" smtClean="0"/>
                        <a:t>High-Context Countries include:</a:t>
                      </a:r>
                    </a:p>
                    <a:p>
                      <a:pPr lvl="3"/>
                      <a:r>
                        <a:rPr lang="en-US" sz="1500" b="1" dirty="0" smtClean="0"/>
                        <a:t>Greece, Japan, China, &amp; France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b="1" dirty="0" smtClean="0"/>
                        <a:t>Examples of Low-Context Countries:  </a:t>
                      </a:r>
                    </a:p>
                    <a:p>
                      <a:pPr lvl="2"/>
                      <a:r>
                        <a:rPr lang="en-US" sz="1500" b="1" dirty="0" smtClean="0"/>
                        <a:t>The United Kingdom, USA,</a:t>
                      </a:r>
                      <a:r>
                        <a:rPr lang="en-US" sz="1500" b="1" baseline="0" dirty="0" smtClean="0"/>
                        <a:t> Germany, &amp; Switzerland</a:t>
                      </a:r>
                      <a:endParaRPr lang="en-US" sz="1500" b="1" dirty="0" smtClean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80509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Issues with Context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 anchorCtr="0">
            <a:normAutofit fontScale="70000" lnSpcReduction="20000"/>
          </a:bodyPr>
          <a:lstStyle/>
          <a:p>
            <a:r>
              <a:rPr lang="en-US" sz="29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Problem occur when High-Context Cultures work with Low-Context Cultures</a:t>
            </a:r>
          </a:p>
          <a:p>
            <a:pPr lvl="1"/>
            <a:r>
              <a:rPr lang="en-US" sz="2600" b="1" dirty="0" smtClean="0"/>
              <a:t>Usually easier for high-context to adjust to low-context</a:t>
            </a:r>
          </a:p>
          <a:p>
            <a:pPr marL="0" indent="0">
              <a:buNone/>
            </a:pPr>
            <a:endParaRPr lang="en-US" sz="2000" b="1" dirty="0" smtClean="0"/>
          </a:p>
          <a:p>
            <a:endParaRPr lang="en-US" sz="2000" b="1" dirty="0"/>
          </a:p>
          <a:p>
            <a:pPr marL="0" indent="0" algn="ctr">
              <a:buNone/>
            </a:pPr>
            <a:r>
              <a:rPr lang="en-US" sz="36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Example:   The Statement 	“I Agree”</a:t>
            </a:r>
          </a:p>
          <a:p>
            <a:pPr marL="0" indent="0" algn="ctr">
              <a:buNone/>
            </a:pPr>
            <a:endParaRPr lang="en-US" sz="3600" b="1" dirty="0" smtClean="0"/>
          </a:p>
          <a:p>
            <a:pPr marL="0" indent="0">
              <a:buNone/>
            </a:pPr>
            <a:r>
              <a:rPr lang="en-US" sz="3600" b="1" dirty="0" smtClean="0"/>
              <a:t>Japan:  				Statement is understood</a:t>
            </a:r>
          </a:p>
          <a:p>
            <a:pPr marL="0" indent="0">
              <a:buNone/>
            </a:pPr>
            <a:endParaRPr lang="en-US" sz="3600" b="1" dirty="0" smtClean="0"/>
          </a:p>
          <a:p>
            <a:pPr marL="0" indent="0">
              <a:buNone/>
            </a:pPr>
            <a:r>
              <a:rPr lang="en-US" sz="3600" b="1" dirty="0" smtClean="0"/>
              <a:t>Switzerland:			An actual agreements has occurred</a:t>
            </a:r>
          </a:p>
        </p:txBody>
      </p:sp>
    </p:spTree>
    <p:extLst>
      <p:ext uri="{BB962C8B-B14F-4D97-AF65-F5344CB8AC3E}">
        <p14:creationId xmlns:p14="http://schemas.microsoft.com/office/powerpoint/2010/main" val="2348899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High Context v.  Low-Context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627" y="2263775"/>
            <a:ext cx="5159720" cy="363855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9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02634" y="2496820"/>
            <a:ext cx="5665107" cy="317246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935692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High v. Low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8081011" y="2308860"/>
            <a:ext cx="2798960" cy="413035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0" name="Content Placeholder 9"/>
          <p:cNvPicPr>
            <a:picLocks noGrp="1" noChangeAspect="1"/>
          </p:cNvPicPr>
          <p:nvPr>
            <p:ph sz="half" idx="1"/>
          </p:nvPr>
        </p:nvPicPr>
        <p:blipFill>
          <a:blip r:embed="rId3"/>
          <a:stretch>
            <a:fillRect/>
          </a:stretch>
        </p:blipFill>
        <p:spPr>
          <a:xfrm>
            <a:off x="605791" y="2625214"/>
            <a:ext cx="5797416" cy="331838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3234956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408558"/>
            <a:ext cx="4758885" cy="618655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09884" y="408558"/>
            <a:ext cx="4872114" cy="612348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3412144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Advertising Differences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4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High-Context Culture</a:t>
            </a:r>
          </a:p>
          <a:p>
            <a:pPr lvl="1"/>
            <a:r>
              <a:rPr lang="en-US" dirty="0" smtClean="0"/>
              <a:t>French Shell Commercial	</a:t>
            </a:r>
            <a:r>
              <a:rPr lang="en-US" dirty="0"/>
              <a:t>	</a:t>
            </a:r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www.youtube.com/watch?v=WeR-Cs8245o</a:t>
            </a:r>
            <a:r>
              <a:rPr lang="en-US" dirty="0" smtClean="0"/>
              <a:t> </a:t>
            </a:r>
            <a:endParaRPr lang="en-US" dirty="0"/>
          </a:p>
          <a:p>
            <a:pPr lvl="1"/>
            <a:r>
              <a:rPr lang="en-US" dirty="0" smtClean="0"/>
              <a:t>French </a:t>
            </a:r>
            <a:r>
              <a:rPr lang="en-US" dirty="0"/>
              <a:t>Car Commercial:		</a:t>
            </a:r>
            <a:r>
              <a:rPr lang="en-US" dirty="0">
                <a:hlinkClick r:id="rId4"/>
              </a:rPr>
              <a:t>https://</a:t>
            </a:r>
            <a:r>
              <a:rPr lang="en-US" dirty="0" smtClean="0">
                <a:hlinkClick r:id="rId4"/>
              </a:rPr>
              <a:t>www.youtube.com/watch?v=IUNv3ddb2Ks</a:t>
            </a:r>
            <a:r>
              <a:rPr lang="en-US" dirty="0" smtClean="0"/>
              <a:t> </a:t>
            </a:r>
          </a:p>
          <a:p>
            <a:pPr lvl="1"/>
            <a:r>
              <a:rPr lang="en-US" dirty="0"/>
              <a:t>Japan					</a:t>
            </a:r>
            <a:r>
              <a:rPr lang="en-US" dirty="0">
                <a:hlinkClick r:id="rId5"/>
              </a:rPr>
              <a:t>https://</a:t>
            </a:r>
            <a:r>
              <a:rPr lang="en-US" dirty="0" smtClean="0">
                <a:hlinkClick r:id="rId5"/>
              </a:rPr>
              <a:t>www.youtube.com/watch?v=Sc59X7xS2ts</a:t>
            </a:r>
            <a:r>
              <a:rPr lang="en-US" dirty="0" smtClean="0"/>
              <a:t> </a:t>
            </a:r>
            <a:endParaRPr lang="en-US" dirty="0"/>
          </a:p>
          <a:p>
            <a:pPr lvl="1"/>
            <a:r>
              <a:rPr lang="en-US" dirty="0" smtClean="0"/>
              <a:t>What’s </a:t>
            </a:r>
            <a:r>
              <a:rPr lang="en-US" dirty="0"/>
              <a:t>so funny?			</a:t>
            </a:r>
            <a:r>
              <a:rPr lang="en-US" dirty="0">
                <a:hlinkClick r:id="rId6"/>
              </a:rPr>
              <a:t>https://</a:t>
            </a:r>
            <a:r>
              <a:rPr lang="en-US" dirty="0" smtClean="0">
                <a:hlinkClick r:id="rId6"/>
              </a:rPr>
              <a:t>www.youtube.com/watch?v=ieEtkTnvBEA</a:t>
            </a:r>
            <a:r>
              <a:rPr lang="en-US" dirty="0" smtClean="0"/>
              <a:t> </a:t>
            </a:r>
          </a:p>
          <a:p>
            <a:endParaRPr lang="en-US" sz="2400" b="1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r>
              <a:rPr lang="en-US" sz="24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Low-Context Culture</a:t>
            </a:r>
          </a:p>
          <a:p>
            <a:pPr lvl="1"/>
            <a:r>
              <a:rPr lang="en-US" sz="2200" b="1" dirty="0">
                <a:solidFill>
                  <a:schemeClr val="accent1">
                    <a:lumMod val="60000"/>
                    <a:lumOff val="40000"/>
                  </a:schemeClr>
                </a:solidFill>
                <a:hlinkClick r:id="rId7"/>
              </a:rPr>
              <a:t>https://</a:t>
            </a:r>
            <a:r>
              <a:rPr lang="en-US" sz="22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hlinkClick r:id="rId7"/>
              </a:rPr>
              <a:t>www.youtube.com/watch?v=Thv_tOW_wF0</a:t>
            </a:r>
            <a:r>
              <a:rPr lang="en-US" sz="22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</a:p>
          <a:p>
            <a:pPr lvl="1"/>
            <a:r>
              <a:rPr lang="en-US" sz="2200" b="1" dirty="0">
                <a:solidFill>
                  <a:schemeClr val="accent1">
                    <a:lumMod val="60000"/>
                    <a:lumOff val="40000"/>
                  </a:schemeClr>
                </a:solidFill>
                <a:hlinkClick r:id="rId8"/>
              </a:rPr>
              <a:t>https://www.youtube.com/watch?v=R__</a:t>
            </a:r>
            <a:r>
              <a:rPr lang="en-US" sz="22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hlinkClick r:id="rId8"/>
              </a:rPr>
              <a:t>EnsSwtVk</a:t>
            </a:r>
            <a:r>
              <a:rPr lang="en-US" sz="22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endParaRPr lang="en-US" sz="2200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marL="457200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04490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874178" cy="3636511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With your partner, design a high-context cultural advertisement &amp; a low-context cultural advertisement for your company</a:t>
            </a:r>
          </a:p>
          <a:p>
            <a:endParaRPr lang="en-US" dirty="0"/>
          </a:p>
          <a:p>
            <a:r>
              <a:rPr lang="en-US" dirty="0" smtClean="0"/>
              <a:t>Advertisement can be a magazine ad, flyer, commercial (video with cell phone or act out)</a:t>
            </a:r>
          </a:p>
          <a:p>
            <a:pPr lvl="1"/>
            <a:r>
              <a:rPr lang="en-US" dirty="0" smtClean="0"/>
              <a:t>Label each advertisement high or low</a:t>
            </a:r>
          </a:p>
          <a:p>
            <a:pPr lvl="1"/>
            <a:r>
              <a:rPr lang="en-US" dirty="0" smtClean="0"/>
              <a:t>Ads need to be on separate pieces of paper or </a:t>
            </a:r>
            <a:r>
              <a:rPr lang="en-US" dirty="0" err="1" smtClean="0"/>
              <a:t>powerpoint</a:t>
            </a:r>
            <a:r>
              <a:rPr lang="en-US" dirty="0" smtClean="0"/>
              <a:t> slides</a:t>
            </a:r>
          </a:p>
          <a:p>
            <a:pPr lvl="1"/>
            <a:endParaRPr lang="en-US" dirty="0"/>
          </a:p>
          <a:p>
            <a:r>
              <a:rPr lang="en-US" dirty="0" smtClean="0"/>
              <a:t>List five examples of  Enculturation in America &amp; in your Business Country</a:t>
            </a:r>
          </a:p>
          <a:p>
            <a:pPr lvl="1"/>
            <a:r>
              <a:rPr lang="en-US" dirty="0" smtClean="0"/>
              <a:t>Cultural norms of your society &amp; in America</a:t>
            </a:r>
          </a:p>
          <a:p>
            <a:pPr lvl="1"/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www.kwintessential.co.uk/resources/country-profiles.html</a:t>
            </a:r>
            <a:r>
              <a:rPr lang="en-US" dirty="0" smtClean="0"/>
              <a:t>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6220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Communication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1068488" cy="4075643"/>
          </a:xfrm>
        </p:spPr>
        <p:txBody>
          <a:bodyPr/>
          <a:lstStyle/>
          <a:p>
            <a:r>
              <a:rPr lang="en-US" dirty="0" smtClean="0"/>
              <a:t>The predominate language of business is English</a:t>
            </a:r>
          </a:p>
          <a:p>
            <a:endParaRPr lang="en-US" dirty="0" smtClean="0"/>
          </a:p>
          <a:p>
            <a:r>
              <a:rPr lang="en-US" dirty="0" smtClean="0"/>
              <a:t>American companies need to be able to communicate with their partnering country</a:t>
            </a:r>
          </a:p>
          <a:p>
            <a:pPr lvl="1"/>
            <a:r>
              <a:rPr lang="en-US" dirty="0" smtClean="0"/>
              <a:t>Collect information </a:t>
            </a:r>
          </a:p>
          <a:p>
            <a:pPr lvl="1"/>
            <a:r>
              <a:rPr lang="en-US" dirty="0" smtClean="0"/>
              <a:t>Work with others</a:t>
            </a:r>
          </a:p>
          <a:p>
            <a:pPr lvl="1"/>
            <a:r>
              <a:rPr lang="en-US" dirty="0" smtClean="0"/>
              <a:t>Have to rely on others to understand what is going on</a:t>
            </a:r>
          </a:p>
          <a:p>
            <a:pPr lvl="1"/>
            <a:r>
              <a:rPr lang="en-US" dirty="0" smtClean="0"/>
              <a:t>Out of respect for your partnering country a basic understanding of language should be acquired</a:t>
            </a:r>
          </a:p>
          <a:p>
            <a:pPr lvl="2"/>
            <a:r>
              <a:rPr lang="en-US" dirty="0" smtClean="0"/>
              <a:t>Greetings</a:t>
            </a:r>
          </a:p>
          <a:p>
            <a:pPr lvl="2"/>
            <a:r>
              <a:rPr lang="en-US" dirty="0" smtClean="0"/>
              <a:t>Common phrases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8773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Warm-up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 anchorCtr="0">
            <a:normAutofit/>
          </a:bodyPr>
          <a:lstStyle/>
          <a:p>
            <a:r>
              <a:rPr lang="en-US" sz="2800" b="1" dirty="0" smtClean="0"/>
              <a:t>In your own words define what you think culture is.</a:t>
            </a:r>
          </a:p>
          <a:p>
            <a:endParaRPr lang="en-US" sz="2800" b="1" dirty="0"/>
          </a:p>
          <a:p>
            <a:r>
              <a:rPr lang="en-US" sz="2800" b="1" dirty="0" smtClean="0"/>
              <a:t>What is the culture of </a:t>
            </a:r>
            <a:r>
              <a:rPr lang="en-US" sz="2800" b="1" dirty="0" err="1" smtClean="0"/>
              <a:t>Ballantyne</a:t>
            </a:r>
            <a:r>
              <a:rPr lang="en-US" sz="2800" b="1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610914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Verbal Communication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908468" cy="4521413"/>
          </a:xfrm>
        </p:spPr>
        <p:txBody>
          <a:bodyPr anchor="t" anchorCtr="0">
            <a:normAutofit/>
          </a:bodyPr>
          <a:lstStyle/>
          <a:p>
            <a:r>
              <a:rPr lang="en-US" sz="2300" b="1" dirty="0" smtClean="0">
                <a:solidFill>
                  <a:srgbClr val="FFFF00"/>
                </a:solidFill>
              </a:rPr>
              <a:t>Verbal communication</a:t>
            </a:r>
            <a:r>
              <a:rPr lang="en-US" sz="2300" dirty="0" smtClean="0"/>
              <a:t> </a:t>
            </a:r>
            <a:r>
              <a:rPr lang="en-US" altLang="en-US" sz="2300" dirty="0"/>
              <a:t>involves use of words, either spoken or written.</a:t>
            </a:r>
          </a:p>
          <a:p>
            <a:pPr lvl="1"/>
            <a:r>
              <a:rPr lang="en-US" sz="2000" dirty="0" smtClean="0"/>
              <a:t>Approximately 6,500 languages in use today</a:t>
            </a:r>
          </a:p>
          <a:p>
            <a:pPr lvl="2"/>
            <a:r>
              <a:rPr lang="en-US" sz="2000" dirty="0" smtClean="0"/>
              <a:t>2,000 of those languages have less than 1,000 speakers</a:t>
            </a:r>
          </a:p>
          <a:p>
            <a:pPr lvl="2"/>
            <a:r>
              <a:rPr lang="en-US" sz="2000" dirty="0" smtClean="0"/>
              <a:t>Largest language spoken is Mandarin Chinese with 1.213 Billion speakers</a:t>
            </a:r>
          </a:p>
          <a:p>
            <a:pPr lvl="3"/>
            <a:r>
              <a:rPr lang="en-US" sz="2000" dirty="0" smtClean="0"/>
              <a:t>Spanish is 2</a:t>
            </a:r>
            <a:r>
              <a:rPr lang="en-US" sz="2000" baseline="30000" dirty="0" smtClean="0"/>
              <a:t>nd</a:t>
            </a:r>
            <a:r>
              <a:rPr lang="en-US" sz="2000" dirty="0" smtClean="0"/>
              <a:t> &amp; English 3</a:t>
            </a:r>
            <a:r>
              <a:rPr lang="en-US" sz="2000" baseline="30000" dirty="0" smtClean="0"/>
              <a:t>rd</a:t>
            </a:r>
            <a:r>
              <a:rPr lang="en-US" sz="2000" dirty="0" smtClean="0"/>
              <a:t> </a:t>
            </a:r>
          </a:p>
          <a:p>
            <a:pPr marL="552450" indent="-438150"/>
            <a:r>
              <a:rPr lang="en-US" altLang="en-US" sz="2600" b="1" dirty="0">
                <a:solidFill>
                  <a:srgbClr val="FFFF00"/>
                </a:solidFill>
              </a:rPr>
              <a:t>Languages exist within families</a:t>
            </a:r>
          </a:p>
          <a:p>
            <a:pPr marL="1752600" lvl="3" indent="-381000"/>
            <a:r>
              <a:rPr lang="en-US" altLang="en-US" sz="22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Europe - include Germanic, Romance, Slavic, Celtic &amp; Greek</a:t>
            </a:r>
          </a:p>
          <a:p>
            <a:pPr marL="1752600" lvl="3" indent="-381000"/>
            <a:r>
              <a:rPr lang="en-US" altLang="en-US" sz="2200" dirty="0"/>
              <a:t>France &amp; Quebec - laws protect French language &amp; even limit ability to add new non-French words to official language.</a:t>
            </a:r>
          </a:p>
          <a:p>
            <a:pPr lvl="1"/>
            <a:endParaRPr lang="en-US" sz="20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8976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Verbal Communication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14413" lvl="1" indent="-557213"/>
            <a:r>
              <a:rPr lang="en-US" altLang="en-US" sz="2800" b="1" dirty="0" smtClean="0">
                <a:solidFill>
                  <a:srgbClr val="FFFF00"/>
                </a:solidFill>
              </a:rPr>
              <a:t>English is official business language in US, Canada, Great Britain, Australia, Ireland, South Africa &amp; India</a:t>
            </a:r>
          </a:p>
          <a:p>
            <a:pPr marL="1784350" lvl="3" indent="-412750"/>
            <a:r>
              <a:rPr lang="en-US" altLang="en-US" sz="2400" dirty="0" smtClean="0"/>
              <a:t>Within these countries, pronunciation, spelling &amp; meanings differ.</a:t>
            </a:r>
          </a:p>
          <a:p>
            <a:pPr marL="1784350" lvl="3" indent="-412750"/>
            <a:endParaRPr lang="en-US" altLang="en-US" sz="2400" dirty="0" smtClean="0"/>
          </a:p>
          <a:p>
            <a:pPr marL="1784350" lvl="3" indent="-412750"/>
            <a:r>
              <a:rPr lang="en-US" altLang="en-US" sz="2400" dirty="0" smtClean="0"/>
              <a:t>Other </a:t>
            </a:r>
            <a:r>
              <a:rPr lang="en-US" altLang="en-US" sz="2400" dirty="0"/>
              <a:t>European countries use British-style English</a:t>
            </a:r>
            <a:r>
              <a:rPr lang="en-US" alt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4946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English Words with Different Meanings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67911843"/>
              </p:ext>
            </p:extLst>
          </p:nvPr>
        </p:nvGraphicFramePr>
        <p:xfrm>
          <a:off x="1143000" y="2485390"/>
          <a:ext cx="10104120" cy="38582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3090"/>
                <a:gridCol w="4343400"/>
                <a:gridCol w="3897630"/>
              </a:tblGrid>
              <a:tr h="643043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Term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United States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Britain</a:t>
                      </a:r>
                      <a:endParaRPr lang="en-US" sz="3200" dirty="0"/>
                    </a:p>
                  </a:txBody>
                  <a:tcPr/>
                </a:tc>
              </a:tr>
              <a:tr h="643043">
                <a:tc>
                  <a:txBody>
                    <a:bodyPr/>
                    <a:lstStyle/>
                    <a:p>
                      <a:r>
                        <a:rPr lang="en-US" dirty="0" smtClean="0"/>
                        <a:t>Beaver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aquatic rodent known for building dams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beard; a bearded man</a:t>
                      </a:r>
                    </a:p>
                  </a:txBody>
                  <a:tcPr/>
                </a:tc>
              </a:tr>
              <a:tr h="643043">
                <a:tc>
                  <a:txBody>
                    <a:bodyPr/>
                    <a:lstStyle/>
                    <a:p>
                      <a:r>
                        <a:rPr lang="en-US" dirty="0" smtClean="0"/>
                        <a:t>The Bill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 piece of paper money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 Police</a:t>
                      </a:r>
                      <a:endParaRPr lang="en-US" dirty="0"/>
                    </a:p>
                  </a:txBody>
                  <a:tcPr/>
                </a:tc>
              </a:tr>
              <a:tr h="643043">
                <a:tc>
                  <a:txBody>
                    <a:bodyPr/>
                    <a:lstStyle/>
                    <a:p>
                      <a:r>
                        <a:rPr lang="en-US" dirty="0" smtClean="0"/>
                        <a:t>Bird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Flip the bird (gesture)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One’s girlfriend / young female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  <a:tr h="643043">
                <a:tc>
                  <a:txBody>
                    <a:bodyPr/>
                    <a:lstStyle/>
                    <a:p>
                      <a:r>
                        <a:rPr lang="en-US" dirty="0" smtClean="0"/>
                        <a:t>Blow off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Fail to show up for a meeting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 Break Wind</a:t>
                      </a:r>
                      <a:endParaRPr lang="en-US" dirty="0"/>
                    </a:p>
                  </a:txBody>
                  <a:tcPr/>
                </a:tc>
              </a:tr>
              <a:tr h="643043">
                <a:tc>
                  <a:txBody>
                    <a:bodyPr/>
                    <a:lstStyle/>
                    <a:p>
                      <a:r>
                        <a:rPr lang="en-US" dirty="0" smtClean="0"/>
                        <a:t>Bomb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 failure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r>
                        <a:rPr lang="en-US" baseline="0" dirty="0" smtClean="0"/>
                        <a:t> striking success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09678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Verbal Communication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0050" y="2222287"/>
            <a:ext cx="10973236" cy="4155653"/>
          </a:xfrm>
        </p:spPr>
        <p:txBody>
          <a:bodyPr anchor="t" anchorCtr="0">
            <a:normAutofit fontScale="77500" lnSpcReduction="20000"/>
          </a:bodyPr>
          <a:lstStyle/>
          <a:p>
            <a:r>
              <a:rPr lang="en-US" sz="2800" dirty="0" smtClean="0"/>
              <a:t>Language differences make translating a difficult process</a:t>
            </a:r>
          </a:p>
          <a:p>
            <a:endParaRPr lang="en-US" sz="2800" dirty="0"/>
          </a:p>
          <a:p>
            <a:r>
              <a:rPr lang="en-US" sz="2800" dirty="0" smtClean="0"/>
              <a:t>Marketers recommend that translations go through a </a:t>
            </a:r>
            <a:r>
              <a:rPr lang="en-US" sz="2800" b="1" dirty="0" smtClean="0">
                <a:solidFill>
                  <a:srgbClr val="FFFF00"/>
                </a:solidFill>
              </a:rPr>
              <a:t>back translation process</a:t>
            </a:r>
          </a:p>
          <a:p>
            <a:pPr lvl="1"/>
            <a:r>
              <a:rPr lang="en-US" sz="2600" b="1" dirty="0" smtClean="0"/>
              <a:t>A native speaker will translate material to his or her own language</a:t>
            </a:r>
          </a:p>
          <a:p>
            <a:pPr lvl="1"/>
            <a:r>
              <a:rPr lang="en-US" sz="2600" b="1" dirty="0" smtClean="0"/>
              <a:t>The translation is then translated back to the original language</a:t>
            </a:r>
          </a:p>
          <a:p>
            <a:pPr lvl="1"/>
            <a:endParaRPr lang="en-US" sz="2600" b="1" dirty="0" smtClean="0"/>
          </a:p>
          <a:p>
            <a:pPr lvl="1"/>
            <a:r>
              <a:rPr lang="en-US" sz="2600" b="1" dirty="0" smtClean="0"/>
              <a:t>Example</a:t>
            </a:r>
            <a:r>
              <a:rPr lang="en-US" sz="2600" b="1" dirty="0"/>
              <a:t>:  </a:t>
            </a:r>
            <a:r>
              <a:rPr lang="en-US" sz="2600" b="1" dirty="0">
                <a:hlinkClick r:id="rId2"/>
              </a:rPr>
              <a:t>https://</a:t>
            </a:r>
            <a:r>
              <a:rPr lang="en-US" sz="2600" b="1" dirty="0" smtClean="0">
                <a:hlinkClick r:id="rId2"/>
              </a:rPr>
              <a:t>www.youtube.com/watch?v=WzRCFdZvLBA</a:t>
            </a:r>
            <a:r>
              <a:rPr lang="en-US" sz="2600" b="1" dirty="0" smtClean="0"/>
              <a:t> (:33)</a:t>
            </a:r>
          </a:p>
          <a:p>
            <a:pPr marL="457200" lvl="1" indent="0">
              <a:buNone/>
            </a:pPr>
            <a:r>
              <a:rPr lang="en-US" sz="2600" b="1" dirty="0"/>
              <a:t>			</a:t>
            </a:r>
            <a:r>
              <a:rPr lang="en-US" sz="2600" b="1" dirty="0" smtClean="0"/>
              <a:t>    </a:t>
            </a:r>
            <a:r>
              <a:rPr lang="en-US" sz="2600" b="1" dirty="0" smtClean="0">
                <a:hlinkClick r:id="rId3"/>
              </a:rPr>
              <a:t>https</a:t>
            </a:r>
            <a:r>
              <a:rPr lang="en-US" sz="2600" b="1" dirty="0">
                <a:hlinkClick r:id="rId3"/>
              </a:rPr>
              <a:t>://</a:t>
            </a:r>
            <a:r>
              <a:rPr lang="en-US" sz="2600" b="1" dirty="0" smtClean="0">
                <a:hlinkClick r:id="rId3"/>
              </a:rPr>
              <a:t>www.youtube.com/watch?v=X8ITOfHSoFA</a:t>
            </a:r>
            <a:r>
              <a:rPr lang="en-US" sz="2600" b="1" dirty="0" smtClean="0"/>
              <a:t> </a:t>
            </a:r>
            <a:endParaRPr lang="en-US" sz="2200" b="1" dirty="0" smtClean="0"/>
          </a:p>
          <a:p>
            <a:pPr lvl="1"/>
            <a:endParaRPr lang="en-US" sz="2100" b="1" dirty="0" smtClean="0"/>
          </a:p>
          <a:p>
            <a:pPr lvl="1"/>
            <a:r>
              <a:rPr lang="en-US" sz="2100" b="1" dirty="0" smtClean="0"/>
              <a:t>Basically </a:t>
            </a:r>
            <a:r>
              <a:rPr lang="en-US" sz="2100" b="1" dirty="0"/>
              <a:t>it gets translated </a:t>
            </a:r>
            <a:r>
              <a:rPr lang="en-US" sz="2100" b="1" dirty="0" smtClean="0"/>
              <a:t>twice by two different people </a:t>
            </a:r>
            <a:r>
              <a:rPr lang="en-US" sz="2100" b="1" dirty="0"/>
              <a:t>to ensure </a:t>
            </a:r>
            <a:r>
              <a:rPr lang="en-US" sz="2100" b="1" dirty="0" smtClean="0"/>
              <a:t>it was done correctly</a:t>
            </a:r>
            <a:endParaRPr lang="en-US" sz="2100" b="1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6500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Non-Verbal Communication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5740" y="2222287"/>
            <a:ext cx="11681460" cy="4635713"/>
          </a:xfrm>
        </p:spPr>
        <p:txBody>
          <a:bodyPr>
            <a:normAutofit fontScale="92500" lnSpcReduction="10000"/>
          </a:bodyPr>
          <a:lstStyle/>
          <a:p>
            <a:pPr>
              <a:buSzPct val="78000"/>
            </a:pPr>
            <a:r>
              <a:rPr lang="en-US" sz="2400" b="1" dirty="0" smtClean="0">
                <a:solidFill>
                  <a:srgbClr val="FFFF00"/>
                </a:solidFill>
              </a:rPr>
              <a:t>Non-Verbal Communication </a:t>
            </a:r>
            <a:r>
              <a:rPr lang="en-US" sz="2400" b="1" dirty="0" smtClean="0"/>
              <a:t>is what people communicate with their bodies</a:t>
            </a:r>
          </a:p>
          <a:p>
            <a:pPr marL="971550" lvl="1" indent="-514350"/>
            <a:r>
              <a:rPr lang="en-US" altLang="en-US" sz="2300" b="1" dirty="0"/>
              <a:t>Can include facial expressions, eye contact, hand gestures, bowing, &amp; showing emotions.</a:t>
            </a:r>
          </a:p>
          <a:p>
            <a:pPr marL="971550" lvl="1" indent="-514350"/>
            <a:endParaRPr lang="en-US" altLang="en-US" dirty="0" smtClean="0"/>
          </a:p>
          <a:p>
            <a:pPr marL="971550" lvl="1" indent="-514350"/>
            <a:r>
              <a:rPr lang="en-US" altLang="en-US" sz="2100" b="1" dirty="0" smtClean="0"/>
              <a:t>Understanding non-verbal is just as important as understanding Verbal Communication</a:t>
            </a:r>
          </a:p>
          <a:p>
            <a:pPr marL="971550" lvl="1" indent="-514350"/>
            <a:endParaRPr lang="en-US" altLang="en-US" sz="2100" b="1" dirty="0"/>
          </a:p>
          <a:p>
            <a:pPr marL="971550" lvl="1" indent="-514350"/>
            <a:r>
              <a:rPr lang="en-US" altLang="en-US" sz="2100" b="1" dirty="0" smtClean="0"/>
              <a:t>Interpersonal Distances </a:t>
            </a:r>
          </a:p>
          <a:p>
            <a:pPr marL="1371600" lvl="2" indent="-514350"/>
            <a:r>
              <a:rPr lang="en-US" altLang="en-US" sz="1900" b="1" dirty="0" smtClean="0"/>
              <a:t>Southern Europe &amp; South America people are very close when talking</a:t>
            </a:r>
          </a:p>
          <a:p>
            <a:pPr marL="1371600" lvl="2" indent="-514350"/>
            <a:r>
              <a:rPr lang="en-US" altLang="en-US" sz="1900" b="1" dirty="0" smtClean="0"/>
              <a:t>North America &amp; Northern Europe people tend to speak further away</a:t>
            </a:r>
          </a:p>
          <a:p>
            <a:pPr marL="1371600" lvl="2" indent="-514350"/>
            <a:endParaRPr lang="en-US" altLang="en-US" sz="1800" dirty="0" smtClean="0"/>
          </a:p>
          <a:p>
            <a:pPr marL="1371600" lvl="2" indent="-514350"/>
            <a:endParaRPr lang="en-US" altLang="en-US" sz="1800" dirty="0"/>
          </a:p>
          <a:p>
            <a:pPr marL="342900" lvl="1" indent="-342900">
              <a:buSzPct val="78000"/>
            </a:pPr>
            <a:r>
              <a:rPr lang="en-US" sz="22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Body </a:t>
            </a:r>
            <a:r>
              <a:rPr lang="en-US" sz="22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Language Video:  </a:t>
            </a:r>
            <a:r>
              <a:rPr lang="en-US" sz="2200" b="1" dirty="0">
                <a:solidFill>
                  <a:schemeClr val="accent1">
                    <a:lumMod val="60000"/>
                    <a:lumOff val="40000"/>
                  </a:schemeClr>
                </a:solidFill>
                <a:hlinkClick r:id="rId2"/>
              </a:rPr>
              <a:t>https://www.youtube.com/watch?v=ZUXtGQkJcQ0</a:t>
            </a:r>
            <a:r>
              <a:rPr lang="en-US" sz="22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4539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940040" cy="970450"/>
          </a:xfrm>
        </p:spPr>
        <p:txBody>
          <a:bodyPr/>
          <a:lstStyle/>
          <a:p>
            <a:r>
              <a:rPr lang="en-US" dirty="0" smtClean="0"/>
              <a:t>Common Non-Verbal Cues:  Hand Shaking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" y="2222287"/>
            <a:ext cx="11544300" cy="4487123"/>
          </a:xfrm>
        </p:spPr>
        <p:txBody>
          <a:bodyPr>
            <a:normAutofit fontScale="77500" lnSpcReduction="20000"/>
          </a:bodyPr>
          <a:lstStyle/>
          <a:p>
            <a:pPr marL="571500" indent="-514350"/>
            <a:r>
              <a:rPr lang="en-US" altLang="en-US" sz="3200" b="1" dirty="0">
                <a:solidFill>
                  <a:srgbClr val="FFFF00"/>
                </a:solidFill>
              </a:rPr>
              <a:t>Hand Shaking is a common practice but varies throughout the world</a:t>
            </a:r>
          </a:p>
          <a:p>
            <a:pPr marL="971550" lvl="1" indent="-514350"/>
            <a:r>
              <a:rPr lang="en-US" altLang="en-US" sz="2300" dirty="0"/>
              <a:t>In France &amp; Other Countries individuals shake hands each time they meet</a:t>
            </a:r>
          </a:p>
          <a:p>
            <a:pPr marL="571500" indent="-514350"/>
            <a:endParaRPr lang="en-US" altLang="en-US" sz="2300" dirty="0" smtClean="0"/>
          </a:p>
          <a:p>
            <a:pPr marL="971550" lvl="1" indent="-514350"/>
            <a:r>
              <a:rPr lang="en-US" altLang="en-US" sz="2300" dirty="0" smtClean="0"/>
              <a:t>In </a:t>
            </a:r>
            <a:r>
              <a:rPr lang="en-US" altLang="en-US" sz="2300" dirty="0"/>
              <a:t>the United States &amp; Northern Europe individuals may not shake hands after getting to know each </a:t>
            </a:r>
            <a:r>
              <a:rPr lang="en-US" altLang="en-US" sz="2300" dirty="0" smtClean="0"/>
              <a:t>other</a:t>
            </a:r>
          </a:p>
          <a:p>
            <a:pPr marL="971550" lvl="1" indent="-514350"/>
            <a:endParaRPr lang="en-US" altLang="en-US" sz="2300" dirty="0"/>
          </a:p>
          <a:p>
            <a:pPr marL="971550" lvl="1" indent="-514350"/>
            <a:r>
              <a:rPr lang="en-US" altLang="en-US" sz="2300" dirty="0" smtClean="0"/>
              <a:t>In </a:t>
            </a:r>
            <a:r>
              <a:rPr lang="en-US" altLang="en-US" sz="2300" dirty="0"/>
              <a:t>Japan, individuals may bow to each other when they shake </a:t>
            </a:r>
            <a:r>
              <a:rPr lang="en-US" altLang="en-US" sz="2300" dirty="0" smtClean="0"/>
              <a:t>hands.</a:t>
            </a:r>
          </a:p>
          <a:p>
            <a:pPr marL="971550" lvl="1" indent="-514350"/>
            <a:endParaRPr lang="en-US" altLang="en-US" sz="2300" dirty="0"/>
          </a:p>
          <a:p>
            <a:pPr marL="971550" lvl="1" indent="-514350"/>
            <a:r>
              <a:rPr lang="en-US" altLang="en-US" sz="2300" dirty="0" smtClean="0"/>
              <a:t>In </a:t>
            </a:r>
            <a:r>
              <a:rPr lang="en-US" altLang="en-US" sz="2300" dirty="0"/>
              <a:t>Columbia, individuals may take long time before shaking hands because they feel it conveys </a:t>
            </a:r>
            <a:r>
              <a:rPr lang="en-US" altLang="en-US" sz="2300" dirty="0" smtClean="0"/>
              <a:t>respect.</a:t>
            </a:r>
          </a:p>
          <a:p>
            <a:pPr marL="971550" lvl="1" indent="-514350"/>
            <a:endParaRPr lang="en-US" altLang="en-US" sz="2300" dirty="0"/>
          </a:p>
          <a:p>
            <a:pPr marL="971550" lvl="1" indent="-514350"/>
            <a:r>
              <a:rPr lang="en-US" altLang="en-US" sz="2300" dirty="0" smtClean="0"/>
              <a:t>In </a:t>
            </a:r>
            <a:r>
              <a:rPr lang="en-US" altLang="en-US" sz="2300" dirty="0"/>
              <a:t>many countries, such as Middle East, one would never shake hands or eat food with left hand because this hand is reserved for “unclean” tasks.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12770" y="6550223"/>
            <a:ext cx="1105434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1600" b="1" dirty="0">
                <a:solidFill>
                  <a:srgbClr val="FFFF00"/>
                </a:solidFill>
              </a:rPr>
              <a:t>Seinfeld Clip: </a:t>
            </a:r>
            <a:r>
              <a:rPr lang="en-US" sz="1400" b="1" dirty="0">
                <a:solidFill>
                  <a:srgbClr val="FFFF00"/>
                </a:solidFill>
                <a:hlinkClick r:id="rId2"/>
              </a:rPr>
              <a:t>https://www.youtube.com/watch?v=ZlcFB0NZHLo&amp;list=PL16P0iN89JkufY5CiWEUoOj7Y_YLTpvRh&amp;index=2</a:t>
            </a:r>
            <a:r>
              <a:rPr lang="en-US" sz="1400" b="1" dirty="0">
                <a:solidFill>
                  <a:srgbClr val="FFFF00"/>
                </a:solidFill>
              </a:rPr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8734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American’s &amp; Non-Verbal Communication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 anchorCtr="0"/>
          <a:lstStyle/>
          <a:p>
            <a:pPr marL="571500" indent="-514350"/>
            <a:r>
              <a:rPr lang="en-US" altLang="en-US" sz="2300" b="1" dirty="0" smtClean="0"/>
              <a:t>Americans </a:t>
            </a:r>
            <a:r>
              <a:rPr lang="en-US" altLang="en-US" sz="2300" b="1" dirty="0"/>
              <a:t>are viewed as highly aggressive when they communicate</a:t>
            </a:r>
          </a:p>
          <a:p>
            <a:pPr marL="1371600" lvl="2" indent="-514350"/>
            <a:r>
              <a:rPr lang="en-US" altLang="en-US" sz="1900" b="1" dirty="0"/>
              <a:t>Speak loudly </a:t>
            </a:r>
          </a:p>
          <a:p>
            <a:pPr marL="1371600" lvl="2" indent="-514350"/>
            <a:r>
              <a:rPr lang="en-US" altLang="en-US" sz="1900" b="1" dirty="0" smtClean="0"/>
              <a:t>Appear </a:t>
            </a:r>
            <a:r>
              <a:rPr lang="en-US" altLang="en-US" sz="1900" b="1" dirty="0"/>
              <a:t>argumentative </a:t>
            </a:r>
          </a:p>
          <a:p>
            <a:pPr marL="1371600" lvl="2" indent="-514350"/>
            <a:r>
              <a:rPr lang="en-US" altLang="en-US" sz="1900" b="1" dirty="0"/>
              <a:t>Use excessive hand gestures without regard to local </a:t>
            </a:r>
            <a:r>
              <a:rPr lang="en-US" altLang="en-US" sz="1900" b="1" dirty="0" smtClean="0"/>
              <a:t>customs</a:t>
            </a:r>
          </a:p>
          <a:p>
            <a:pPr marL="1371600" lvl="2" indent="-514350"/>
            <a:endParaRPr lang="en-US" altLang="en-US" sz="1900" b="1" dirty="0"/>
          </a:p>
          <a:p>
            <a:pPr marL="1371600" lvl="2" indent="-514350"/>
            <a:r>
              <a:rPr lang="en-US" sz="2000" dirty="0">
                <a:hlinkClick r:id="rId2"/>
              </a:rPr>
              <a:t>https://www.youtube.com/watch?v=OWFPHW7BCCI</a:t>
            </a:r>
            <a:r>
              <a:rPr lang="en-US" sz="2000" dirty="0"/>
              <a:t>  </a:t>
            </a:r>
          </a:p>
          <a:p>
            <a:pPr marL="1371600" lvl="2" indent="-514350"/>
            <a:endParaRPr lang="en-US" altLang="en-US" sz="1900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6957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International Marketing 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 anchorCtr="0"/>
          <a:lstStyle/>
          <a:p>
            <a:r>
              <a:rPr lang="en-US" sz="2400" b="1" dirty="0" smtClean="0">
                <a:solidFill>
                  <a:srgbClr val="FFFF00"/>
                </a:solidFill>
              </a:rPr>
              <a:t>Create a commercial that showcases one cultural difference between your country &amp; the United States</a:t>
            </a:r>
          </a:p>
          <a:p>
            <a:pPr lvl="1"/>
            <a:r>
              <a:rPr lang="en-US" dirty="0" smtClean="0"/>
              <a:t>Use your company as the example(HSBC in video)</a:t>
            </a:r>
          </a:p>
          <a:p>
            <a:pPr lvl="1"/>
            <a:r>
              <a:rPr lang="en-US" dirty="0" smtClean="0"/>
              <a:t>Example</a:t>
            </a:r>
            <a:r>
              <a:rPr lang="en-US" dirty="0"/>
              <a:t>:  </a:t>
            </a:r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www.youtube.com/watch?v=GOHvMz7dl2A</a:t>
            </a:r>
            <a:r>
              <a:rPr lang="en-US" dirty="0" smtClean="0"/>
              <a:t> 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American (Cadillac) </a:t>
            </a:r>
          </a:p>
          <a:p>
            <a:pPr lvl="1"/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www.youtube.com/watch?v=qGJSI48gkFc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5512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Cultural Differences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Country Top 15 Customs</a:t>
            </a:r>
          </a:p>
          <a:p>
            <a:pPr lvl="1"/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www.buzzfeed.com/tlo27/15-customs-you-shouldnt-break-in-other-countries</a:t>
            </a:r>
            <a:r>
              <a:rPr lang="en-US" dirty="0" smtClean="0"/>
              <a:t> 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Top </a:t>
            </a:r>
            <a:r>
              <a:rPr lang="en-US" dirty="0" smtClean="0"/>
              <a:t>10 </a:t>
            </a:r>
          </a:p>
          <a:p>
            <a:pPr lvl="1"/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www.youtube.com/watch?v=UTE0G9amZNk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7 No-No’s Gestures</a:t>
            </a:r>
          </a:p>
          <a:p>
            <a:pPr lvl="1"/>
            <a:r>
              <a:rPr lang="en-US" dirty="0">
                <a:hlinkClick r:id="rId4"/>
              </a:rPr>
              <a:t>https://</a:t>
            </a:r>
            <a:r>
              <a:rPr lang="en-US" dirty="0" smtClean="0">
                <a:hlinkClick r:id="rId4"/>
              </a:rPr>
              <a:t>www.youtube.com/watch?v=OWFPHW7BCCI</a:t>
            </a:r>
            <a:r>
              <a:rPr lang="en-US" dirty="0" smtClean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2371811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Agenda/Announcement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524938" cy="4441403"/>
          </a:xfrm>
        </p:spPr>
        <p:txBody>
          <a:bodyPr anchor="t" anchorCtr="0"/>
          <a:lstStyle/>
          <a:p>
            <a:r>
              <a:rPr lang="en-US" b="1" dirty="0" smtClean="0"/>
              <a:t>First Quarter Grades</a:t>
            </a:r>
          </a:p>
          <a:p>
            <a:pPr lvl="1"/>
            <a:r>
              <a:rPr lang="en-US" dirty="0" smtClean="0"/>
              <a:t>A</a:t>
            </a:r>
          </a:p>
          <a:p>
            <a:pPr lvl="1"/>
            <a:r>
              <a:rPr lang="en-US" dirty="0" smtClean="0"/>
              <a:t>B</a:t>
            </a:r>
          </a:p>
          <a:p>
            <a:pPr lvl="1"/>
            <a:r>
              <a:rPr lang="en-US" dirty="0" smtClean="0"/>
              <a:t>C</a:t>
            </a:r>
          </a:p>
          <a:p>
            <a:pPr lvl="1"/>
            <a:r>
              <a:rPr lang="en-US" dirty="0" smtClean="0"/>
              <a:t>D</a:t>
            </a:r>
          </a:p>
          <a:p>
            <a:pPr lvl="1"/>
            <a:r>
              <a:rPr lang="en-US" dirty="0" smtClean="0"/>
              <a:t>F’s	</a:t>
            </a:r>
          </a:p>
          <a:p>
            <a:pPr lvl="2"/>
            <a:r>
              <a:rPr lang="en-US" dirty="0" smtClean="0"/>
              <a:t>Test poorly</a:t>
            </a:r>
          </a:p>
          <a:p>
            <a:pPr lvl="2"/>
            <a:r>
              <a:rPr lang="en-US" dirty="0" smtClean="0"/>
              <a:t>Paper is behind</a:t>
            </a:r>
          </a:p>
          <a:p>
            <a:pPr lvl="2"/>
            <a:r>
              <a:rPr lang="en-US" dirty="0" smtClean="0"/>
              <a:t>Did not turn in written portion of case study</a:t>
            </a:r>
          </a:p>
          <a:p>
            <a:pPr lvl="2"/>
            <a:r>
              <a:rPr lang="en-US" b="1" dirty="0" smtClean="0">
                <a:solidFill>
                  <a:srgbClr val="FFFF00"/>
                </a:solidFill>
              </a:rPr>
              <a:t>You have until 5:00 PM today to turn it in. 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 anchor="t" anchorCtr="0"/>
          <a:lstStyle/>
          <a:p>
            <a:r>
              <a:rPr lang="en-US" dirty="0" smtClean="0"/>
              <a:t>Homeroom all week / KT Next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DECA Testing today after school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Sub Wednesday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0049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 / Essential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1068488" cy="3636511"/>
          </a:xfrm>
        </p:spPr>
        <p:txBody>
          <a:bodyPr anchor="t" anchorCtr="0"/>
          <a:lstStyle/>
          <a:p>
            <a:r>
              <a:rPr lang="en-US" sz="2000" b="1" dirty="0">
                <a:solidFill>
                  <a:srgbClr val="FFFF00"/>
                </a:solidFill>
              </a:rPr>
              <a:t>Exemplify culture and how cultural influences affect international </a:t>
            </a:r>
            <a:r>
              <a:rPr lang="en-US" sz="2000" b="1" dirty="0" smtClean="0">
                <a:solidFill>
                  <a:srgbClr val="FFFF00"/>
                </a:solidFill>
              </a:rPr>
              <a:t>marketing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2000" dirty="0"/>
              <a:t>Explain six elements of culture.</a:t>
            </a:r>
          </a:p>
          <a:p>
            <a:pPr marL="800100" lvl="1" indent="-342900">
              <a:buFont typeface="+mj-lt"/>
              <a:buAutoNum type="arabicPeriod"/>
            </a:pPr>
            <a:endParaRPr lang="en-US" sz="2000" dirty="0" smtClean="0"/>
          </a:p>
          <a:p>
            <a:pPr marL="800100" lvl="1" indent="-342900">
              <a:buFont typeface="+mj-lt"/>
              <a:buAutoNum type="arabicPeriod"/>
            </a:pPr>
            <a:r>
              <a:rPr lang="en-US" sz="2000" dirty="0" smtClean="0"/>
              <a:t>Why </a:t>
            </a:r>
            <a:r>
              <a:rPr lang="en-US" sz="2000" dirty="0"/>
              <a:t>should international marketers be familiar with the belief system of a culture?</a:t>
            </a:r>
          </a:p>
          <a:p>
            <a:pPr marL="800100" lvl="1" indent="-342900">
              <a:buFont typeface="+mj-lt"/>
              <a:buAutoNum type="arabicPeriod"/>
            </a:pPr>
            <a:endParaRPr lang="en-US" sz="2000" dirty="0" smtClean="0"/>
          </a:p>
          <a:p>
            <a:pPr marL="800100" lvl="1" indent="-342900">
              <a:buFont typeface="+mj-lt"/>
              <a:buAutoNum type="arabicPeriod"/>
            </a:pPr>
            <a:r>
              <a:rPr lang="en-US" sz="2000" dirty="0" smtClean="0"/>
              <a:t>Provide </a:t>
            </a:r>
            <a:r>
              <a:rPr lang="en-US" sz="2000" dirty="0"/>
              <a:t>five types of non-verbal communication.</a:t>
            </a:r>
          </a:p>
        </p:txBody>
      </p:sp>
    </p:spTree>
    <p:extLst>
      <p:ext uri="{BB962C8B-B14F-4D97-AF65-F5344CB8AC3E}">
        <p14:creationId xmlns:p14="http://schemas.microsoft.com/office/powerpoint/2010/main" val="1365164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Culture?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0112" y="1982257"/>
            <a:ext cx="10702728" cy="4224233"/>
          </a:xfrm>
        </p:spPr>
        <p:txBody>
          <a:bodyPr anchor="t" anchorCtr="0">
            <a:normAutofit fontScale="85000" lnSpcReduction="20000"/>
          </a:bodyPr>
          <a:lstStyle/>
          <a:p>
            <a:pPr marL="0" indent="0">
              <a:buNone/>
            </a:pPr>
            <a:endParaRPr lang="en-US" sz="1900" b="1" dirty="0" smtClean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en-US" sz="1900" b="1" dirty="0" smtClean="0">
                <a:solidFill>
                  <a:srgbClr val="FFFF00"/>
                </a:solidFill>
              </a:rPr>
              <a:t>Video </a:t>
            </a:r>
            <a:r>
              <a:rPr lang="en-US" sz="1900" b="1" dirty="0">
                <a:solidFill>
                  <a:srgbClr val="FFFF00"/>
                </a:solidFill>
              </a:rPr>
              <a:t>#1: </a:t>
            </a:r>
            <a:r>
              <a:rPr lang="en-US" sz="1900" b="1" dirty="0">
                <a:solidFill>
                  <a:srgbClr val="FFFF00"/>
                </a:solidFill>
                <a:hlinkClick r:id="rId2"/>
              </a:rPr>
              <a:t>https://</a:t>
            </a:r>
            <a:r>
              <a:rPr lang="en-US" sz="1900" b="1" dirty="0" smtClean="0">
                <a:solidFill>
                  <a:srgbClr val="FFFF00"/>
                </a:solidFill>
                <a:hlinkClick r:id="rId2"/>
              </a:rPr>
              <a:t>www.youtube.com/watch?v=57KW6RO8Rcs&amp;list=PLFE2745C2AE430076</a:t>
            </a:r>
            <a:r>
              <a:rPr lang="en-US" sz="1900" b="1" dirty="0" smtClean="0">
                <a:solidFill>
                  <a:srgbClr val="FFFF00"/>
                </a:solidFill>
              </a:rPr>
              <a:t> </a:t>
            </a:r>
            <a:endParaRPr lang="en-US" sz="1900" b="1" dirty="0">
              <a:solidFill>
                <a:srgbClr val="FFFF00"/>
              </a:solidFill>
            </a:endParaRPr>
          </a:p>
          <a:p>
            <a:pPr marL="0" indent="0">
              <a:buNone/>
            </a:pPr>
            <a:endParaRPr lang="en-US" sz="900" b="1" dirty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en-US" sz="2000" b="1" dirty="0">
                <a:solidFill>
                  <a:srgbClr val="FFFF00"/>
                </a:solidFill>
              </a:rPr>
              <a:t>Video #2: </a:t>
            </a:r>
            <a:r>
              <a:rPr lang="en-US" sz="2000" b="1" dirty="0">
                <a:solidFill>
                  <a:srgbClr val="FFFF00"/>
                </a:solidFill>
                <a:hlinkClick r:id="rId3"/>
              </a:rPr>
              <a:t>https://</a:t>
            </a:r>
            <a:r>
              <a:rPr lang="en-US" sz="2000" b="1" dirty="0" smtClean="0">
                <a:solidFill>
                  <a:srgbClr val="FFFF00"/>
                </a:solidFill>
                <a:hlinkClick r:id="rId3"/>
              </a:rPr>
              <a:t>www.youtube.com/watch?v=NSCFxDKJWwo</a:t>
            </a:r>
            <a:r>
              <a:rPr lang="en-US" sz="2000" b="1" dirty="0" smtClean="0">
                <a:solidFill>
                  <a:srgbClr val="FFFF00"/>
                </a:solidFill>
              </a:rPr>
              <a:t> </a:t>
            </a:r>
            <a:endParaRPr lang="en-US" sz="2000" b="1" dirty="0">
              <a:solidFill>
                <a:srgbClr val="FFFF00"/>
              </a:solidFill>
            </a:endParaRPr>
          </a:p>
          <a:p>
            <a:pPr marL="0" indent="0">
              <a:buNone/>
            </a:pPr>
            <a:endParaRPr lang="en-US" sz="700" b="1" dirty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en-US" sz="3000" b="1" dirty="0" smtClean="0">
                <a:solidFill>
                  <a:srgbClr val="FFFF00"/>
                </a:solidFill>
              </a:rPr>
              <a:t>What is Culture?  </a:t>
            </a:r>
          </a:p>
          <a:p>
            <a:pPr marL="0" indent="0">
              <a:buNone/>
            </a:pPr>
            <a:r>
              <a:rPr lang="en-US" altLang="en-US" sz="3000" dirty="0" smtClean="0"/>
              <a:t>A </a:t>
            </a:r>
            <a:r>
              <a:rPr lang="en-US" altLang="en-US" sz="3000" dirty="0"/>
              <a:t>system of shared beliefs, values, customs, &amp; behaviors that define how </a:t>
            </a:r>
            <a:r>
              <a:rPr lang="en-US" altLang="en-US" sz="3000" dirty="0" smtClean="0"/>
              <a:t>a group </a:t>
            </a:r>
            <a:r>
              <a:rPr lang="en-US" altLang="en-US" sz="3000" dirty="0"/>
              <a:t>of people live. </a:t>
            </a:r>
            <a:endParaRPr lang="en-US" altLang="en-US" sz="3000" dirty="0" smtClean="0"/>
          </a:p>
          <a:p>
            <a:pPr marL="0" indent="0">
              <a:buNone/>
            </a:pPr>
            <a:endParaRPr lang="en-US" altLang="en-US" sz="3000" dirty="0" smtClean="0"/>
          </a:p>
          <a:p>
            <a:pPr marL="0" indent="0">
              <a:buNone/>
            </a:pPr>
            <a:r>
              <a:rPr lang="en-US" altLang="en-US" sz="3300" b="1" dirty="0" smtClean="0">
                <a:solidFill>
                  <a:srgbClr val="FFFF00"/>
                </a:solidFill>
              </a:rPr>
              <a:t>Why do American Companies need to Care about Culture in other countries?</a:t>
            </a:r>
          </a:p>
          <a:p>
            <a:pPr marL="400050" lvl="1" indent="0">
              <a:buNone/>
            </a:pPr>
            <a:endParaRPr lang="en-US" altLang="en-US" sz="2800" dirty="0"/>
          </a:p>
          <a:p>
            <a:pPr marL="0" indent="0">
              <a:buNone/>
            </a:pPr>
            <a:endParaRPr lang="en-US" altLang="en-US" sz="3000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9148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United States Fan Club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919898" cy="4315673"/>
          </a:xfrm>
        </p:spPr>
        <p:txBody>
          <a:bodyPr anchor="t" anchorCtr="0">
            <a:normAutofit fontScale="70000" lnSpcReduction="20000"/>
          </a:bodyPr>
          <a:lstStyle/>
          <a:p>
            <a:r>
              <a:rPr lang="en-US" sz="2400" b="1" dirty="0" smtClean="0"/>
              <a:t>The United States has a strong image in many countries</a:t>
            </a:r>
          </a:p>
          <a:p>
            <a:pPr lvl="1"/>
            <a:r>
              <a:rPr lang="en-US" sz="2000" dirty="0" smtClean="0"/>
              <a:t>Some  countries view Americans positively</a:t>
            </a:r>
          </a:p>
          <a:p>
            <a:pPr lvl="2"/>
            <a:r>
              <a:rPr lang="en-US" sz="1800" dirty="0" smtClean="0"/>
              <a:t>European</a:t>
            </a:r>
          </a:p>
          <a:p>
            <a:pPr lvl="2"/>
            <a:r>
              <a:rPr lang="en-US" sz="1800" dirty="0" smtClean="0"/>
              <a:t>Asian</a:t>
            </a:r>
          </a:p>
          <a:p>
            <a:pPr lvl="2"/>
            <a:r>
              <a:rPr lang="en-US" sz="1800" dirty="0" smtClean="0"/>
              <a:t>Latin American</a:t>
            </a:r>
          </a:p>
          <a:p>
            <a:pPr lvl="2"/>
            <a:r>
              <a:rPr lang="en-US" sz="1800" dirty="0" smtClean="0"/>
              <a:t>African</a:t>
            </a:r>
          </a:p>
          <a:p>
            <a:pPr lvl="1"/>
            <a:endParaRPr lang="en-US" sz="2000" dirty="0"/>
          </a:p>
          <a:p>
            <a:pPr lvl="1"/>
            <a:r>
              <a:rPr lang="en-US" sz="2000" dirty="0" smtClean="0"/>
              <a:t>Some countries view Americans negatively</a:t>
            </a:r>
          </a:p>
          <a:p>
            <a:pPr lvl="2"/>
            <a:r>
              <a:rPr lang="en-US" sz="1800" dirty="0" smtClean="0"/>
              <a:t>Middle Eastern</a:t>
            </a:r>
          </a:p>
          <a:p>
            <a:pPr lvl="2"/>
            <a:r>
              <a:rPr lang="en-US" sz="1800" dirty="0" smtClean="0"/>
              <a:t>Russia</a:t>
            </a:r>
          </a:p>
          <a:p>
            <a:pPr lvl="2"/>
            <a:r>
              <a:rPr lang="en-US" sz="1800" dirty="0" smtClean="0"/>
              <a:t>China</a:t>
            </a:r>
          </a:p>
          <a:p>
            <a:pPr lvl="2"/>
            <a:r>
              <a:rPr lang="en-US" sz="1800" dirty="0" smtClean="0"/>
              <a:t>Greece </a:t>
            </a:r>
          </a:p>
          <a:p>
            <a:pPr lvl="2"/>
            <a:r>
              <a:rPr lang="en-US" sz="1800" dirty="0" smtClean="0"/>
              <a:t>Turkey </a:t>
            </a:r>
          </a:p>
          <a:p>
            <a:pPr lvl="2"/>
            <a:r>
              <a:rPr lang="en-US" sz="1800" dirty="0" smtClean="0"/>
              <a:t>Argentina </a:t>
            </a:r>
          </a:p>
          <a:p>
            <a:pPr lvl="2"/>
            <a:r>
              <a:rPr lang="en-US" sz="1800" dirty="0" smtClean="0"/>
              <a:t>Germany is declining </a:t>
            </a:r>
          </a:p>
        </p:txBody>
      </p:sp>
      <p:sp>
        <p:nvSpPr>
          <p:cNvPr id="4" name="Rectangle 3"/>
          <p:cNvSpPr/>
          <p:nvPr/>
        </p:nvSpPr>
        <p:spPr>
          <a:xfrm>
            <a:off x="6884317" y="3104495"/>
            <a:ext cx="4275529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cap="none" spc="0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hlinkClick r:id="rId3"/>
              </a:rPr>
              <a:t>Top 20</a:t>
            </a:r>
          </a:p>
          <a:p>
            <a:pPr algn="ctr"/>
            <a:r>
              <a:rPr lang="en-US" sz="3600" b="1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hlinkClick r:id="rId3"/>
              </a:rPr>
              <a:t>Countries that </a:t>
            </a:r>
          </a:p>
          <a:p>
            <a:pPr algn="ctr"/>
            <a:r>
              <a:rPr lang="en-US" sz="3600" b="1" cap="none" spc="0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hlinkClick r:id="rId3"/>
              </a:rPr>
              <a:t>Don’t Dig America</a:t>
            </a:r>
            <a:endParaRPr lang="en-US" sz="3600" b="1" cap="none" spc="0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3182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Fans v. Critics (July 2014)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1448"/>
          <a:stretch/>
        </p:blipFill>
        <p:spPr>
          <a:xfrm>
            <a:off x="6685549" y="2160798"/>
            <a:ext cx="4696449" cy="4353773"/>
          </a:xfrm>
        </p:spPr>
      </p:pic>
      <p:pic>
        <p:nvPicPr>
          <p:cNvPr id="8" name="Content Placeholder 7"/>
          <p:cNvPicPr>
            <a:picLocks noGrp="1" noChangeAspect="1"/>
          </p:cNvPicPr>
          <p:nvPr>
            <p:ph sz="half" idx="2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7923" b="8097"/>
          <a:stretch/>
        </p:blipFill>
        <p:spPr>
          <a:xfrm>
            <a:off x="457786" y="2160798"/>
            <a:ext cx="5186352" cy="4355134"/>
          </a:xfrm>
        </p:spPr>
      </p:pic>
    </p:spTree>
    <p:extLst>
      <p:ext uri="{BB962C8B-B14F-4D97-AF65-F5344CB8AC3E}">
        <p14:creationId xmlns:p14="http://schemas.microsoft.com/office/powerpoint/2010/main" val="3519569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Enculturation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240030" y="2222287"/>
            <a:ext cx="11578590" cy="4247093"/>
          </a:xfrm>
        </p:spPr>
        <p:txBody>
          <a:bodyPr>
            <a:normAutofit lnSpcReduction="10000"/>
          </a:bodyPr>
          <a:lstStyle/>
          <a:p>
            <a:pPr marL="609600" indent="-609600"/>
            <a:r>
              <a:rPr lang="en-US" altLang="en-US" sz="2800" b="1" dirty="0">
                <a:solidFill>
                  <a:srgbClr val="FFFF00"/>
                </a:solidFill>
              </a:rPr>
              <a:t>Cultural learning begins 1st day one begins to learn.</a:t>
            </a:r>
          </a:p>
          <a:p>
            <a:pPr marL="971550" lvl="1" indent="-514350"/>
            <a:r>
              <a:rPr lang="en-US" altLang="en-US" sz="25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Enculturation</a:t>
            </a:r>
            <a:r>
              <a:rPr lang="en-US" altLang="en-US" sz="2500" dirty="0"/>
              <a:t> - a process that helps people learn about their </a:t>
            </a:r>
            <a:r>
              <a:rPr lang="en-US" altLang="en-US" sz="2500" dirty="0" smtClean="0"/>
              <a:t>culture</a:t>
            </a:r>
          </a:p>
          <a:p>
            <a:pPr marL="1371600" lvl="2" indent="-514350"/>
            <a:r>
              <a:rPr lang="en-US" altLang="en-US" sz="2300" dirty="0" smtClean="0"/>
              <a:t>Early on children learn the sounds &amp; patterns of their family language</a:t>
            </a:r>
          </a:p>
          <a:p>
            <a:pPr marL="1371600" lvl="2" indent="-514350"/>
            <a:r>
              <a:rPr lang="en-US" altLang="en-US" sz="2300" dirty="0" smtClean="0"/>
              <a:t>Learn favorite foods &amp; drinks</a:t>
            </a:r>
          </a:p>
          <a:p>
            <a:pPr marL="1371600" lvl="2" indent="-514350"/>
            <a:r>
              <a:rPr lang="en-US" altLang="en-US" sz="23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Learn elements of  the world around them &amp; how to fit into that world</a:t>
            </a:r>
          </a:p>
          <a:p>
            <a:pPr marL="1828800" lvl="3" indent="-514350"/>
            <a:r>
              <a:rPr lang="en-US" altLang="en-US" sz="2100" dirty="0" smtClean="0"/>
              <a:t>Language, Belief Systems, Values, Attitudes, Manners, &amp; Customs</a:t>
            </a:r>
          </a:p>
          <a:p>
            <a:pPr marL="1371600" lvl="2" indent="-514350"/>
            <a:r>
              <a:rPr lang="en-US" altLang="en-US" sz="2300" dirty="0" smtClean="0"/>
              <a:t>Children are introduced to material goods &amp; social institutions </a:t>
            </a:r>
          </a:p>
          <a:p>
            <a:pPr marL="1371600" lvl="2" indent="-514350"/>
            <a:r>
              <a:rPr lang="en-US" altLang="en-US" sz="2300" dirty="0" smtClean="0"/>
              <a:t>This process helps structure a child’s brain as they adapt to their environment</a:t>
            </a:r>
          </a:p>
          <a:p>
            <a:pPr marL="1828800" lvl="3" indent="-514350"/>
            <a:endParaRPr lang="en-US" altLang="en-US" sz="2100" dirty="0"/>
          </a:p>
        </p:txBody>
      </p:sp>
    </p:spTree>
    <p:extLst>
      <p:ext uri="{BB962C8B-B14F-4D97-AF65-F5344CB8AC3E}">
        <p14:creationId xmlns:p14="http://schemas.microsoft.com/office/powerpoint/2010/main" val="1348493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of Enculturation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352550" lvl="2" indent="-438150"/>
            <a:r>
              <a:rPr lang="en-US" altLang="en-US" sz="2100" dirty="0"/>
              <a:t>In many Western cultures, babies are taken out into world almost as soon as they are born.</a:t>
            </a:r>
          </a:p>
          <a:p>
            <a:pPr marL="1352550" lvl="2" indent="-438150"/>
            <a:r>
              <a:rPr lang="en-US" altLang="en-US" sz="2100" dirty="0"/>
              <a:t>In Ghana, mothers spend first weeks alone with their babies.</a:t>
            </a:r>
          </a:p>
          <a:p>
            <a:pPr marL="1352550" lvl="2" indent="-438150"/>
            <a:r>
              <a:rPr lang="en-US" altLang="en-US" sz="2100" dirty="0"/>
              <a:t>Christian parents typically have their young children baptized.</a:t>
            </a:r>
          </a:p>
          <a:p>
            <a:pPr marL="1352550" lvl="2" indent="-438150"/>
            <a:r>
              <a:rPr lang="en-US" altLang="en-US" sz="2100" dirty="0"/>
              <a:t>In US, most young children recognize McDonalds golden arches</a:t>
            </a:r>
          </a:p>
          <a:p>
            <a:pPr marL="1352550" lvl="2" indent="-438150"/>
            <a:r>
              <a:rPr lang="en-US" altLang="en-US" sz="2100" dirty="0"/>
              <a:t>In US, Cheerios are popular finger good for young children</a:t>
            </a:r>
            <a:r>
              <a:rPr lang="en-US" altLang="en-US" sz="1900" dirty="0"/>
              <a:t> </a:t>
            </a:r>
            <a:endParaRPr lang="en-US" altLang="en-US" sz="1900" dirty="0" smtClean="0"/>
          </a:p>
          <a:p>
            <a:pPr marL="1352550" lvl="2" indent="-438150"/>
            <a:endParaRPr lang="en-US" altLang="en-US" sz="1900" dirty="0"/>
          </a:p>
          <a:p>
            <a:pPr marL="1352550" lvl="2" indent="-438150"/>
            <a:r>
              <a:rPr lang="en-US" altLang="en-US" sz="2400" b="1" dirty="0" smtClean="0">
                <a:solidFill>
                  <a:srgbClr val="FFFF00"/>
                </a:solidFill>
              </a:rPr>
              <a:t>What is another example of enculturation in America?</a:t>
            </a:r>
            <a:endParaRPr lang="en-US" altLang="en-US" sz="2400" b="1" dirty="0">
              <a:solidFill>
                <a:srgbClr val="FFFF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1899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TC103457503[[fn=Quotable]]</Template>
  <TotalTime>442</TotalTime>
  <Words>1306</Words>
  <Application>Microsoft Office PowerPoint</Application>
  <PresentationFormat>Widescreen</PresentationFormat>
  <Paragraphs>263</Paragraphs>
  <Slides>28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2" baseType="lpstr">
      <vt:lpstr>Calibri</vt:lpstr>
      <vt:lpstr>Century Gothic</vt:lpstr>
      <vt:lpstr>Wingdings 2</vt:lpstr>
      <vt:lpstr>Quotable</vt:lpstr>
      <vt:lpstr>The Elements of Culture</vt:lpstr>
      <vt:lpstr>Warm-up</vt:lpstr>
      <vt:lpstr>Agenda/Announcement</vt:lpstr>
      <vt:lpstr>Objective / Essential Questions</vt:lpstr>
      <vt:lpstr>What is Culture?</vt:lpstr>
      <vt:lpstr>United States Fan Club</vt:lpstr>
      <vt:lpstr>Fans v. Critics (July 2014)</vt:lpstr>
      <vt:lpstr>Enculturation</vt:lpstr>
      <vt:lpstr>Examples of Enculturation</vt:lpstr>
      <vt:lpstr>Context</vt:lpstr>
      <vt:lpstr>High-Context    v.   Low-Context</vt:lpstr>
      <vt:lpstr>High-Context    v.   Low-Context</vt:lpstr>
      <vt:lpstr>Issues with Context</vt:lpstr>
      <vt:lpstr>High Context v.  Low-Context</vt:lpstr>
      <vt:lpstr>High v. Low</vt:lpstr>
      <vt:lpstr>PowerPoint Presentation</vt:lpstr>
      <vt:lpstr>Advertising Differences</vt:lpstr>
      <vt:lpstr>Assignment</vt:lpstr>
      <vt:lpstr>Communication</vt:lpstr>
      <vt:lpstr>Verbal Communication</vt:lpstr>
      <vt:lpstr>Verbal Communication</vt:lpstr>
      <vt:lpstr>English Words with Different Meanings</vt:lpstr>
      <vt:lpstr>Verbal Communication</vt:lpstr>
      <vt:lpstr>Non-Verbal Communication</vt:lpstr>
      <vt:lpstr>Common Non-Verbal Cues:  Hand Shaking</vt:lpstr>
      <vt:lpstr>American’s &amp; Non-Verbal Communication</vt:lpstr>
      <vt:lpstr>International Marketing Assignment</vt:lpstr>
      <vt:lpstr>Cultural Differences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Elements of Culture</dc:title>
  <dc:creator>Melissa Shaffer</dc:creator>
  <cp:lastModifiedBy>Melissa Shaffer</cp:lastModifiedBy>
  <cp:revision>43</cp:revision>
  <dcterms:created xsi:type="dcterms:W3CDTF">2014-11-02T19:29:41Z</dcterms:created>
  <dcterms:modified xsi:type="dcterms:W3CDTF">2014-11-03T10:30:09Z</dcterms:modified>
</cp:coreProperties>
</file>