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jpeg" ContentType="image/jpeg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91" r:id="rId3"/>
    <p:sldId id="292" r:id="rId4"/>
    <p:sldId id="296" r:id="rId5"/>
    <p:sldId id="293" r:id="rId6"/>
    <p:sldId id="294" r:id="rId7"/>
    <p:sldId id="295" r:id="rId8"/>
    <p:sldId id="297" r:id="rId9"/>
    <p:sldId id="298" r:id="rId10"/>
    <p:sldId id="299" r:id="rId11"/>
    <p:sldId id="300" r:id="rId12"/>
    <p:sldId id="305" r:id="rId13"/>
    <p:sldId id="311" r:id="rId14"/>
    <p:sldId id="301" r:id="rId15"/>
    <p:sldId id="302" r:id="rId16"/>
    <p:sldId id="303" r:id="rId17"/>
    <p:sldId id="304" r:id="rId18"/>
    <p:sldId id="306" r:id="rId19"/>
    <p:sldId id="307" r:id="rId20"/>
    <p:sldId id="308" r:id="rId21"/>
    <p:sldId id="309" r:id="rId22"/>
    <p:sldId id="310" r:id="rId23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103188" y="1997075"/>
            <a:ext cx="9264650" cy="3670300"/>
            <a:chOff x="103644" y="1997845"/>
            <a:chExt cx="9264100" cy="3669157"/>
          </a:xfrm>
        </p:grpSpPr>
        <p:sp>
          <p:nvSpPr>
            <p:cNvPr id="6" name="Freeform 20"/>
            <p:cNvSpPr/>
            <p:nvPr/>
          </p:nvSpPr>
          <p:spPr>
            <a:xfrm rot="15669120">
              <a:off x="3703347" y="-841681"/>
              <a:ext cx="2064694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7" name="Freeform 22"/>
            <p:cNvSpPr/>
            <p:nvPr/>
          </p:nvSpPr>
          <p:spPr>
            <a:xfrm rot="15660000">
              <a:off x="5179505" y="1578770"/>
              <a:ext cx="1041076" cy="7135388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8" name="Freeform 25"/>
            <p:cNvSpPr/>
            <p:nvPr/>
          </p:nvSpPr>
          <p:spPr>
            <a:xfrm rot="15660000">
              <a:off x="6127967" y="-69104"/>
              <a:ext cx="931572" cy="5297173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Freeform 23"/>
            <p:cNvSpPr/>
            <p:nvPr/>
          </p:nvSpPr>
          <p:spPr>
            <a:xfrm rot="15660000">
              <a:off x="5623969" y="-611195"/>
              <a:ext cx="963313" cy="6321050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Freeform 27"/>
            <p:cNvSpPr/>
            <p:nvPr/>
          </p:nvSpPr>
          <p:spPr>
            <a:xfrm rot="15660000">
              <a:off x="6394602" y="-278564"/>
              <a:ext cx="552278" cy="5105097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Freeform 44"/>
            <p:cNvSpPr/>
            <p:nvPr/>
          </p:nvSpPr>
          <p:spPr>
            <a:xfrm rot="15660000">
              <a:off x="7468480" y="1179374"/>
              <a:ext cx="536408" cy="2935113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2" name="Freeform 24"/>
          <p:cNvSpPr/>
          <p:nvPr/>
        </p:nvSpPr>
        <p:spPr>
          <a:xfrm rot="15660000">
            <a:off x="5750719" y="-642144"/>
            <a:ext cx="985838" cy="604837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14" name="Oval 36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Oval 41"/>
            <p:cNvSpPr/>
            <p:nvPr userDrawn="1"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40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Pie 33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Oval 35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Arc 37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Pie 45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1" name="Arc 46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2" name="Oval 47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3" name="Oval 48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4" name="Arc 39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5" name="Oval 49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6" name="Oval 50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7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3"/>
          <p:cNvSpPr/>
          <p:nvPr/>
        </p:nvSpPr>
        <p:spPr>
          <a:xfrm>
            <a:off x="9525" y="2476500"/>
            <a:ext cx="9124950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cxnSp>
        <p:nvCxnSpPr>
          <p:cNvPr id="6" name="Straight Connector 35"/>
          <p:cNvCxnSpPr/>
          <p:nvPr/>
        </p:nvCxnSpPr>
        <p:spPr>
          <a:xfrm>
            <a:off x="9525" y="2476500"/>
            <a:ext cx="9124950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46CA-3150-4E62-AE8D-834AA9485C36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864DC-7049-41AA-A8F5-B2F86BA30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6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7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F0147-DF22-4DF0-A2FC-28784475D9D3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C893C-02C0-4D48-B661-A711B0B34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9525" y="3810000"/>
            <a:ext cx="9124950" cy="3035300"/>
            <a:chOff x="9144" y="3810000"/>
            <a:chExt cx="9125712" cy="3035300"/>
          </a:xfrm>
        </p:grpSpPr>
        <p:sp>
          <p:nvSpPr>
            <p:cNvPr id="7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cxnSp>
          <p:nvCxnSpPr>
            <p:cNvPr id="8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/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B9FA-6EAF-48F4-87AB-02CFCA71E99B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F6FD-B5C4-4074-B8D8-E2A69107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B0A75-F73E-4A63-8F8B-277EED67F375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C4EFE-0ABB-4860-BCF3-E2794968BF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>
            <a:off x="7299325" y="444500"/>
            <a:ext cx="1535113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8A31E-2DE2-459E-B4B5-1E946C30DDFF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59DBB-EF23-4BAE-8A24-03BB7A40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7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0B08C-4540-4978-884E-55A80945B949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799A9-98EE-45B5-BC7D-008CDF59C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3"/>
          <p:cNvSpPr/>
          <p:nvPr/>
        </p:nvSpPr>
        <p:spPr>
          <a:xfrm rot="15660000">
            <a:off x="5180013" y="1836738"/>
            <a:ext cx="1039812" cy="7135812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pic>
        <p:nvPicPr>
          <p:cNvPr id="6" name="Picture 7" descr="TitleSlide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787400" y="-969963"/>
            <a:ext cx="5637213" cy="2701926"/>
            <a:chOff x="787878" y="-970104"/>
            <a:chExt cx="5636587" cy="2701922"/>
          </a:xfrm>
        </p:grpSpPr>
        <p:sp>
          <p:nvSpPr>
            <p:cNvPr id="8" name="Oval 30"/>
            <p:cNvSpPr/>
            <p:nvPr/>
          </p:nvSpPr>
          <p:spPr>
            <a:xfrm>
              <a:off x="2383139" y="1122219"/>
              <a:ext cx="609532" cy="6095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Oval 31"/>
            <p:cNvSpPr/>
            <p:nvPr/>
          </p:nvSpPr>
          <p:spPr>
            <a:xfrm>
              <a:off x="2856161" y="76057"/>
              <a:ext cx="1023823" cy="83819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Oval 32"/>
            <p:cNvSpPr/>
            <p:nvPr/>
          </p:nvSpPr>
          <p:spPr>
            <a:xfrm>
              <a:off x="1948212" y="45895"/>
              <a:ext cx="1023823" cy="86836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1" name="Pie 34"/>
            <p:cNvSpPr/>
            <p:nvPr/>
          </p:nvSpPr>
          <p:spPr>
            <a:xfrm>
              <a:off x="1219630" y="-765316"/>
              <a:ext cx="3504811" cy="1520823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Oval 38"/>
            <p:cNvSpPr/>
            <p:nvPr/>
          </p:nvSpPr>
          <p:spPr>
            <a:xfrm>
              <a:off x="2345043" y="141145"/>
              <a:ext cx="1023823" cy="95249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3" name="Arc 42"/>
            <p:cNvSpPr/>
            <p:nvPr/>
          </p:nvSpPr>
          <p:spPr>
            <a:xfrm rot="12469977">
              <a:off x="1178360" y="-177942"/>
              <a:ext cx="1133349" cy="831849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4" name="Pie 43"/>
            <p:cNvSpPr/>
            <p:nvPr/>
          </p:nvSpPr>
          <p:spPr>
            <a:xfrm rot="60000">
              <a:off x="787878" y="-198580"/>
              <a:ext cx="380958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5" name="Arc 44"/>
            <p:cNvSpPr/>
            <p:nvPr/>
          </p:nvSpPr>
          <p:spPr>
            <a:xfrm rot="6387309">
              <a:off x="4862458" y="-839837"/>
              <a:ext cx="1452561" cy="1671452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6" name="Oval 52"/>
            <p:cNvSpPr/>
            <p:nvPr/>
          </p:nvSpPr>
          <p:spPr>
            <a:xfrm>
              <a:off x="5362545" y="461820"/>
              <a:ext cx="757154" cy="6429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7" name="Oval 53"/>
            <p:cNvSpPr/>
            <p:nvPr/>
          </p:nvSpPr>
          <p:spPr>
            <a:xfrm>
              <a:off x="4800632" y="152257"/>
              <a:ext cx="757154" cy="644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Arc 54"/>
            <p:cNvSpPr/>
            <p:nvPr/>
          </p:nvSpPr>
          <p:spPr>
            <a:xfrm rot="6387309">
              <a:off x="3395747" y="-1039842"/>
              <a:ext cx="1906585" cy="2046060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9" name="Oval 55"/>
            <p:cNvSpPr/>
            <p:nvPr/>
          </p:nvSpPr>
          <p:spPr>
            <a:xfrm>
              <a:off x="6114936" y="590407"/>
              <a:ext cx="152383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20" name="Oval 56"/>
            <p:cNvSpPr/>
            <p:nvPr/>
          </p:nvSpPr>
          <p:spPr>
            <a:xfrm>
              <a:off x="6191128" y="485632"/>
              <a:ext cx="104763" cy="10477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1" name="Freeform 24"/>
          <p:cNvSpPr/>
          <p:nvPr/>
        </p:nvSpPr>
        <p:spPr>
          <a:xfrm rot="15660000">
            <a:off x="5752306" y="67470"/>
            <a:ext cx="968375" cy="6030912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20"/>
          <p:cNvSpPr/>
          <p:nvPr/>
        </p:nvSpPr>
        <p:spPr>
          <a:xfrm rot="15669120">
            <a:off x="4038600" y="-17462"/>
            <a:ext cx="1789113" cy="8821737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Freeform 25"/>
          <p:cNvSpPr/>
          <p:nvPr/>
        </p:nvSpPr>
        <p:spPr>
          <a:xfrm rot="15660000">
            <a:off x="6128543" y="621507"/>
            <a:ext cx="931863" cy="5295900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4" name="Freeform 23"/>
          <p:cNvSpPr/>
          <p:nvPr/>
        </p:nvSpPr>
        <p:spPr>
          <a:xfrm rot="15660000">
            <a:off x="5624513" y="77788"/>
            <a:ext cx="962025" cy="6321425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5" name="Freeform 27"/>
          <p:cNvSpPr/>
          <p:nvPr/>
        </p:nvSpPr>
        <p:spPr>
          <a:xfrm rot="15660000">
            <a:off x="6395244" y="411957"/>
            <a:ext cx="552450" cy="510381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6" name="Freeform 28"/>
          <p:cNvSpPr/>
          <p:nvPr/>
        </p:nvSpPr>
        <p:spPr>
          <a:xfrm rot="15660000">
            <a:off x="7469188" y="1865313"/>
            <a:ext cx="528637" cy="2947987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7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noProof="0"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ctionHeaderOverlay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42"/>
          <p:cNvSpPr/>
          <p:nvPr/>
        </p:nvSpPr>
        <p:spPr>
          <a:xfrm rot="4809906">
            <a:off x="3408362" y="1817688"/>
            <a:ext cx="1100137" cy="8104188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6" name="Freeform 36"/>
          <p:cNvSpPr/>
          <p:nvPr/>
        </p:nvSpPr>
        <p:spPr>
          <a:xfrm rot="15600000" flipH="1" flipV="1">
            <a:off x="3393281" y="-445293"/>
            <a:ext cx="2008187" cy="926465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2786063" y="-981075"/>
            <a:ext cx="4392612" cy="2733675"/>
            <a:chOff x="2786799" y="-981635"/>
            <a:chExt cx="4391155" cy="2734235"/>
          </a:xfrm>
        </p:grpSpPr>
        <p:sp>
          <p:nvSpPr>
            <p:cNvPr id="8" name="Oval 16"/>
            <p:cNvSpPr/>
            <p:nvPr/>
          </p:nvSpPr>
          <p:spPr>
            <a:xfrm>
              <a:off x="4495969" y="1142875"/>
              <a:ext cx="609398" cy="60972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17" name="Arc 23"/>
              <p:cNvSpPr/>
              <p:nvPr/>
            </p:nvSpPr>
            <p:spPr>
              <a:xfrm rot="6387309">
                <a:off x="7124601" y="-846468"/>
                <a:ext cx="1452860" cy="1671082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24"/>
              <p:cNvSpPr/>
              <p:nvPr/>
            </p:nvSpPr>
            <p:spPr>
              <a:xfrm>
                <a:off x="7624888" y="305844"/>
                <a:ext cx="756986" cy="6430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Oval 25"/>
              <p:cNvSpPr/>
              <p:nvPr/>
            </p:nvSpPr>
            <p:spPr>
              <a:xfrm>
                <a:off x="7063099" y="145475"/>
                <a:ext cx="755399" cy="644657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13" name="Pie 19"/>
              <p:cNvSpPr/>
              <p:nvPr/>
            </p:nvSpPr>
            <p:spPr>
              <a:xfrm>
                <a:off x="3481737" y="-772324"/>
                <a:ext cx="3504392" cy="1521138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20"/>
              <p:cNvSpPr/>
              <p:nvPr/>
            </p:nvSpPr>
            <p:spPr>
              <a:xfrm>
                <a:off x="4607526" y="134325"/>
                <a:ext cx="1023129" cy="952695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Arc 21"/>
              <p:cNvSpPr/>
              <p:nvPr/>
            </p:nvSpPr>
            <p:spPr>
              <a:xfrm rot="12469977">
                <a:off x="3441716" y="-184829"/>
                <a:ext cx="1132751" cy="830433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Arc 26"/>
              <p:cNvSpPr/>
              <p:nvPr/>
            </p:nvSpPr>
            <p:spPr>
              <a:xfrm rot="6387309">
                <a:off x="5659329" y="-1047587"/>
                <a:ext cx="1905390" cy="204625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1" name="Oval 27"/>
            <p:cNvSpPr/>
            <p:nvPr/>
          </p:nvSpPr>
          <p:spPr>
            <a:xfrm>
              <a:off x="3062932" y="90148"/>
              <a:ext cx="268198" cy="266755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2" name="Chord 31"/>
            <p:cNvSpPr/>
            <p:nvPr/>
          </p:nvSpPr>
          <p:spPr>
            <a:xfrm rot="17618442">
              <a:off x="2809760" y="-85246"/>
              <a:ext cx="182600" cy="228524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20" name="Round Same Side Corner Rectangle 53"/>
          <p:cNvSpPr/>
          <p:nvPr/>
        </p:nvSpPr>
        <p:spPr>
          <a:xfrm rot="4733987">
            <a:off x="1458913" y="2141538"/>
            <a:ext cx="809625" cy="260667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1" name="Freeform 51"/>
          <p:cNvSpPr/>
          <p:nvPr/>
        </p:nvSpPr>
        <p:spPr>
          <a:xfrm rot="4733987">
            <a:off x="814388" y="2201862"/>
            <a:ext cx="700088" cy="2513013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2" name="Freeform 52"/>
          <p:cNvSpPr/>
          <p:nvPr/>
        </p:nvSpPr>
        <p:spPr>
          <a:xfrm rot="4733987">
            <a:off x="390524" y="3357563"/>
            <a:ext cx="379413" cy="1208088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3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anchor="ctr" anchorCtr="0"/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rtlCol="0" anchor="b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31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62114-6BC4-4243-A50E-66F66AF1A57F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36F68-46E9-4E86-8D94-2D86E9F7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34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73472-3A74-4B67-B1B9-9325682B3C5E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D5E39-E424-4023-B67E-541AD6061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 Same Side Corner Rectangle 6"/>
          <p:cNvSpPr/>
          <p:nvPr/>
        </p:nvSpPr>
        <p:spPr>
          <a:xfrm rot="16200000">
            <a:off x="3974306" y="-2347118"/>
            <a:ext cx="1450975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E017-9218-4101-98A8-9C8FC2E6911F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7772-451A-4C6E-A9C3-2F30E4E2E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E88F6-D86D-40F1-8AA1-04F803600415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B5196-0A5F-4C5F-95FF-55881796A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/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1F5E9-6383-4368-9DB0-5A67BC560F38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2558B-1FBE-4AF4-A900-1DD5B9898F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TextSlideOverlay.png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7" name="Group 7"/>
          <p:cNvGrpSpPr>
            <a:grpSpLocks/>
          </p:cNvGrpSpPr>
          <p:nvPr/>
        </p:nvGrpSpPr>
        <p:grpSpPr bwMode="auto">
          <a:xfrm>
            <a:off x="-573088" y="-606425"/>
            <a:ext cx="7562851" cy="1982788"/>
            <a:chOff x="-573169" y="-607194"/>
            <a:chExt cx="7563453" cy="1983277"/>
          </a:xfrm>
        </p:grpSpPr>
        <p:grpSp>
          <p:nvGrpSpPr>
            <p:cNvPr id="1034" name="Group 32"/>
            <p:cNvGrpSpPr>
              <a:grpSpLocks/>
            </p:cNvGrpSpPr>
            <p:nvPr userDrawn="1"/>
          </p:nvGrpSpPr>
          <p:grpSpPr bwMode="auto"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40180" y="-41839"/>
                <a:ext cx="581168" cy="790638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955" y="12084"/>
                <a:ext cx="1189132" cy="101307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162" y="-548343"/>
                <a:ext cx="1106761" cy="1195483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13" y="62896"/>
                <a:ext cx="609648" cy="49065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974" y="-607194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116" y="-402356"/>
                <a:ext cx="1600327" cy="80029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0662" y="761568"/>
                <a:ext cx="417545" cy="41761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69841" y="162934"/>
                <a:ext cx="779524" cy="982904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626" y="842596"/>
                <a:ext cx="533532" cy="53344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9014" y="491627"/>
                <a:ext cx="228618" cy="19372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44" y="-604018"/>
                <a:ext cx="1385998" cy="120521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977" y="-343604"/>
                <a:ext cx="1600327" cy="685969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121" y="62896"/>
                <a:ext cx="685855" cy="533532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141" y="-257858"/>
                <a:ext cx="838267" cy="52718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59" y="-146629"/>
                <a:ext cx="582756" cy="909709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89" y="-146705"/>
                <a:ext cx="300062" cy="300112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493" y="-119712"/>
                <a:ext cx="182578" cy="22865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565" y="-114948"/>
                <a:ext cx="228618" cy="228656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631" y="-619"/>
                <a:ext cx="665216" cy="665327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1693" y="-299143"/>
                <a:ext cx="838267" cy="60975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/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0353" y="-79920"/>
              <a:ext cx="851110" cy="1136741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712788" y="1371600"/>
            <a:ext cx="77168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1488"/>
            <a:ext cx="7716837" cy="3389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88" y="30003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82B50E2-F779-4693-A5F4-ECB0B7E997A3}" type="datetimeFigureOut">
              <a:rPr lang="en-US"/>
              <a:pPr>
                <a:defRPr/>
              </a:pPr>
              <a:t>3/12/2015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5888"/>
            <a:ext cx="27432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0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4838"/>
            <a:ext cx="1385888" cy="2333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34B1F09-66A3-43BB-9C94-C203C6FF3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74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2pPr>
      <a:lvl3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3pPr>
      <a:lvl4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4pPr>
      <a:lvl5pPr algn="l" rtl="0" eaLnBrk="0" fontAlgn="base" hangingPunct="0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5pPr>
      <a:lvl6pPr marL="4572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6pPr>
      <a:lvl7pPr marL="9144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7pPr>
      <a:lvl8pPr marL="13716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8pPr>
      <a:lvl9pPr marL="1828800" algn="l" rtl="0" fontAlgn="base">
        <a:lnSpc>
          <a:spcPts val="5600"/>
        </a:lnSpc>
        <a:spcBef>
          <a:spcPct val="0"/>
        </a:spcBef>
        <a:spcAft>
          <a:spcPct val="0"/>
        </a:spcAft>
        <a:defRPr sz="4600">
          <a:solidFill>
            <a:schemeClr val="bg1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2000"/>
        </a:spcAft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rtl="0" eaLnBrk="0" fontAlgn="base" hangingPunct="0">
        <a:spcBef>
          <a:spcPct val="0"/>
        </a:spcBef>
        <a:spcAft>
          <a:spcPts val="1000"/>
        </a:spcAft>
        <a:buBlip>
          <a:blip r:embed="rId17"/>
        </a:buBlip>
        <a:defRPr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/imgres?imgurl=http://pulse2.com/wp-content/uploads/2009/05/apple-logo.jpg&amp;imgrefurl=http://pulse2.com/2009/05/16/apple-spending-cash-on-eye-tracking-technology-from-tobii/&amp;usg=__lHHOrck_pzyzMTcgKUEIO31Kap4=&amp;h=300&amp;w=300&amp;sz=16&amp;hl=en&amp;start=1&amp;zoom=1&amp;um=1&amp;itbs=1&amp;tbnid=91e9gbZ1x7M6EM:&amp;tbnh=116&amp;tbnw=116&amp;prev=/images?q=apple+logo&amp;um=1&amp;hl=en&amp;tbs=isch:1&amp;ei=pFpaTZnQFoH-8AaF-tT0D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43000" y="914400"/>
            <a:ext cx="7380288" cy="1316038"/>
          </a:xfrm>
        </p:spPr>
        <p:txBody>
          <a:bodyPr/>
          <a:lstStyle/>
          <a:p>
            <a:pPr eaLnBrk="1" hangingPunct="1"/>
            <a:r>
              <a:rPr lang="en-US" sz="4400" b="1" smtClean="0"/>
              <a:t>3.04 – Forms of Branding</a:t>
            </a:r>
          </a:p>
        </p:txBody>
      </p:sp>
      <p:pic>
        <p:nvPicPr>
          <p:cNvPr id="16386" name="Picture 6" descr="BD07158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3352800"/>
            <a:ext cx="24384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Family Brand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ctr">
              <a:buNone/>
            </a:pPr>
            <a:r>
              <a:rPr lang="en-US" sz="3000" dirty="0" smtClean="0"/>
              <a:t>A </a:t>
            </a:r>
            <a:r>
              <a:rPr lang="en-US" sz="3000" dirty="0" smtClean="0">
                <a:solidFill>
                  <a:srgbClr val="FFFF00"/>
                </a:solidFill>
              </a:rPr>
              <a:t>Family Brand </a:t>
            </a:r>
            <a:r>
              <a:rPr lang="en-US" sz="3000" dirty="0" smtClean="0"/>
              <a:t>occurs when a brand uses the same brand for related products in a product line</a:t>
            </a:r>
            <a:r>
              <a:rPr lang="en-US" sz="3000" dirty="0" smtClean="0">
                <a:solidFill>
                  <a:srgbClr val="FFFF00"/>
                </a:solidFill>
              </a:rPr>
              <a:t>.</a:t>
            </a:r>
            <a:endParaRPr lang="en-US" sz="3000" dirty="0" smtClean="0"/>
          </a:p>
          <a:p>
            <a:pPr algn="ctr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3000" dirty="0" smtClean="0">
              <a:solidFill>
                <a:srgbClr val="FFFF00"/>
              </a:solidFill>
            </a:endParaRPr>
          </a:p>
        </p:txBody>
      </p:sp>
      <p:pic>
        <p:nvPicPr>
          <p:cNvPr id="8" name="Picture 7" descr="coac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329" y="4488851"/>
            <a:ext cx="2259516" cy="2259516"/>
          </a:xfrm>
          <a:prstGeom prst="rect">
            <a:avLst/>
          </a:prstGeom>
        </p:spPr>
      </p:pic>
      <p:pic>
        <p:nvPicPr>
          <p:cNvPr id="9" name="Picture 8" descr="coach wallet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67073" y="4945682"/>
            <a:ext cx="2397746" cy="1802685"/>
          </a:xfrm>
          <a:prstGeom prst="rect">
            <a:avLst/>
          </a:prstGeom>
        </p:spPr>
      </p:pic>
      <p:pic>
        <p:nvPicPr>
          <p:cNvPr id="10" name="Picture 9" descr="coach-multicolor-watch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5415" y="4754157"/>
            <a:ext cx="1994210" cy="19942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Individual Brand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ctr">
              <a:buNone/>
            </a:pPr>
            <a:r>
              <a:rPr lang="en-US" sz="3000" dirty="0" smtClean="0"/>
              <a:t>An </a:t>
            </a:r>
            <a:r>
              <a:rPr lang="en-US" sz="3000" dirty="0" smtClean="0">
                <a:solidFill>
                  <a:srgbClr val="FFFF00"/>
                </a:solidFill>
              </a:rPr>
              <a:t>Individual Brand </a:t>
            </a:r>
            <a:r>
              <a:rPr lang="en-US" sz="3000" dirty="0" smtClean="0"/>
              <a:t>involves using different brands for products owned by one company.  The company chooses not to list its Trade Name on the Product.</a:t>
            </a:r>
          </a:p>
          <a:p>
            <a:pPr lvl="0" algn="ctr">
              <a:buNone/>
            </a:pPr>
            <a:endParaRPr lang="en-US" sz="3000" dirty="0" smtClean="0"/>
          </a:p>
          <a:p>
            <a:pPr algn="ctr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3000" dirty="0" smtClean="0">
              <a:solidFill>
                <a:srgbClr val="FFFF00"/>
              </a:solidFill>
            </a:endParaRPr>
          </a:p>
        </p:txBody>
      </p:sp>
      <p:pic>
        <p:nvPicPr>
          <p:cNvPr id="7" name="Picture 6" descr="1peps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5540762"/>
            <a:ext cx="2150093" cy="860037"/>
          </a:xfrm>
          <a:prstGeom prst="rect">
            <a:avLst/>
          </a:prstGeom>
        </p:spPr>
      </p:pic>
      <p:pic>
        <p:nvPicPr>
          <p:cNvPr id="11" name="Picture 10" descr="1prope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9823" y="5051502"/>
            <a:ext cx="1605775" cy="1605775"/>
          </a:xfrm>
          <a:prstGeom prst="rect">
            <a:avLst/>
          </a:prstGeom>
        </p:spPr>
      </p:pic>
      <p:pic>
        <p:nvPicPr>
          <p:cNvPr id="12" name="Picture 11" descr="untitled.bmp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16690" y="5340039"/>
            <a:ext cx="1671001" cy="131723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Generic Item(s)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Generic Item </a:t>
            </a:r>
            <a:r>
              <a:rPr lang="en-US" dirty="0" smtClean="0"/>
              <a:t>are unbranded products that are plainly packaged, have lower or standard quality, are sold at lower prices than branded products, and receive little or no  promotion.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4" name="Picture 3" descr="Sliced Potat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68" y="4783432"/>
            <a:ext cx="2243328" cy="1682496"/>
          </a:xfrm>
          <a:prstGeom prst="rect">
            <a:avLst/>
          </a:prstGeom>
        </p:spPr>
      </p:pic>
      <p:pic>
        <p:nvPicPr>
          <p:cNvPr id="5" name="Picture 4" descr="generic col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427" y="4783432"/>
            <a:ext cx="3601207" cy="177281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Characteristics of a good brand name.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60388" y="3011488"/>
            <a:ext cx="7869237" cy="3636962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en-US" sz="2800" b="1" i="1" u="sng" dirty="0" smtClean="0"/>
              <a:t>The name should:</a:t>
            </a:r>
          </a:p>
          <a:p>
            <a:pPr lvl="1" eaLnBrk="1" fontAlgn="auto" hangingPunct="1">
              <a:spcBef>
                <a:spcPts val="0"/>
              </a:spcBef>
              <a:defRPr/>
            </a:pPr>
            <a:r>
              <a:rPr lang="en-US" dirty="0" smtClean="0"/>
              <a:t>Describe the product’s benefits and uses</a:t>
            </a:r>
          </a:p>
          <a:p>
            <a:pPr lvl="1" eaLnBrk="1" fontAlgn="auto" hangingPunct="1">
              <a:spcBef>
                <a:spcPts val="0"/>
              </a:spcBef>
              <a:defRPr/>
            </a:pPr>
            <a:r>
              <a:rPr lang="en-US" dirty="0" smtClean="0"/>
              <a:t>Be easy to read, pronounce, and remember</a:t>
            </a:r>
          </a:p>
          <a:p>
            <a:pPr lvl="1" eaLnBrk="1" fontAlgn="auto" hangingPunct="1">
              <a:spcBef>
                <a:spcPts val="0"/>
              </a:spcBef>
              <a:defRPr/>
            </a:pPr>
            <a:r>
              <a:rPr lang="en-US" dirty="0" smtClean="0"/>
              <a:t>Create appealing images</a:t>
            </a:r>
          </a:p>
          <a:p>
            <a:pPr lvl="1" eaLnBrk="1" fontAlgn="auto" hangingPunct="1">
              <a:spcBef>
                <a:spcPts val="0"/>
              </a:spcBef>
              <a:defRPr/>
            </a:pPr>
            <a:r>
              <a:rPr lang="en-US" dirty="0" smtClean="0"/>
              <a:t>Be distinctive</a:t>
            </a:r>
          </a:p>
          <a:p>
            <a:pPr lvl="1" eaLnBrk="1" fontAlgn="auto" hangingPunct="1">
              <a:spcBef>
                <a:spcPts val="0"/>
              </a:spcBef>
              <a:defRPr/>
            </a:pPr>
            <a:r>
              <a:rPr lang="en-US" dirty="0" smtClean="0"/>
              <a:t>Be adaptable</a:t>
            </a:r>
          </a:p>
          <a:p>
            <a:pPr lvl="1" eaLnBrk="1" fontAlgn="auto" hangingPunct="1">
              <a:spcBef>
                <a:spcPts val="0"/>
              </a:spcBef>
              <a:defRPr/>
            </a:pPr>
            <a:r>
              <a:rPr lang="en-US" dirty="0" smtClean="0"/>
              <a:t>Be legally available for use</a:t>
            </a:r>
          </a:p>
          <a:p>
            <a:pPr lvl="1" eaLnBrk="1" fontAlgn="auto" hangingPunct="1">
              <a:spcBef>
                <a:spcPts val="0"/>
              </a:spcBef>
              <a:defRPr/>
            </a:pPr>
            <a:r>
              <a:rPr lang="en-US" dirty="0" smtClean="0"/>
              <a:t>Be appropriate for packaging and advertising</a:t>
            </a:r>
            <a:endParaRPr lang="en-US" dirty="0"/>
          </a:p>
        </p:txBody>
      </p:sp>
      <p:pic>
        <p:nvPicPr>
          <p:cNvPr id="31748" name="Picture 5" descr="icon_ap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4750" y="115888"/>
            <a:ext cx="1257300" cy="125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8" descr="nike_swoos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05074">
            <a:off x="6770688" y="2601913"/>
            <a:ext cx="205581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2" descr="zzmicheyt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1363" y="4768850"/>
            <a:ext cx="1690687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Brand Loyalty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Brand Loyalty </a:t>
            </a:r>
            <a:r>
              <a:rPr lang="en-US" sz="3600" dirty="0" smtClean="0"/>
              <a:t>is a customers allegiance to a particular brand.</a:t>
            </a:r>
            <a:endParaRPr lang="en-US" sz="3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Brand Recognition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rgbClr val="FFFF00"/>
                </a:solidFill>
              </a:rPr>
              <a:t>Brand Recognition </a:t>
            </a:r>
            <a:r>
              <a:rPr lang="en-US" sz="3600" dirty="0" smtClean="0"/>
              <a:t>centers around the awareness a customer has for a brand.</a:t>
            </a:r>
          </a:p>
          <a:p>
            <a:pPr algn="ctr">
              <a:buNone/>
            </a:pPr>
            <a:r>
              <a:rPr lang="en-US" sz="3600" dirty="0" smtClean="0"/>
              <a:t>Customer will have a certain level of understanding regarding the company they view.</a:t>
            </a:r>
            <a:endParaRPr lang="en-US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Brand Preference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Brand Preference </a:t>
            </a:r>
            <a:r>
              <a:rPr lang="en-US" dirty="0" smtClean="0"/>
              <a:t>occurs when a consumer has a preferred brand over other brands based on their positive experience with the brand.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Brand Insistence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FF00"/>
                </a:solidFill>
              </a:rPr>
              <a:t>Brand Insistence </a:t>
            </a:r>
            <a:r>
              <a:rPr lang="en-US" dirty="0" smtClean="0"/>
              <a:t>occurs when a consumer will not accept an alternative brand.  No substitute brand will work.  </a:t>
            </a:r>
          </a:p>
          <a:p>
            <a:pPr algn="ctr">
              <a:buNone/>
            </a:pPr>
            <a:r>
              <a:rPr lang="en-US" dirty="0" smtClean="0"/>
              <a:t>It is rare for a brand to reach this level but Apple &amp; Coke are two brands that some consumers possess brand insistence for.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Trademark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ctr">
              <a:buNone/>
            </a:pPr>
            <a:r>
              <a:rPr lang="en-US" sz="2600" dirty="0" smtClean="0"/>
              <a:t>A </a:t>
            </a:r>
            <a:r>
              <a:rPr lang="en-US" sz="2600" dirty="0" smtClean="0">
                <a:solidFill>
                  <a:srgbClr val="FFFF00"/>
                </a:solidFill>
              </a:rPr>
              <a:t>Trademark</a:t>
            </a:r>
            <a:r>
              <a:rPr lang="en-US" sz="2600" dirty="0" smtClean="0"/>
              <a:t> is a legal method for protecting brands from misuse externally.</a:t>
            </a:r>
          </a:p>
          <a:p>
            <a:pPr lvl="0" algn="ctr">
              <a:buNone/>
            </a:pPr>
            <a:r>
              <a:rPr lang="en-US" sz="2600" dirty="0" smtClean="0"/>
              <a:t>Represented by the ® registration mark, </a:t>
            </a:r>
          </a:p>
          <a:p>
            <a:pPr lvl="0" algn="ctr">
              <a:buNone/>
            </a:pPr>
            <a:r>
              <a:rPr lang="en-US" sz="2600" dirty="0" smtClean="0"/>
              <a:t>TM trademark ™, </a:t>
            </a:r>
          </a:p>
          <a:p>
            <a:pPr lvl="0" algn="ctr">
              <a:buNone/>
            </a:pPr>
            <a:r>
              <a:rPr lang="en-US" sz="2600" dirty="0" smtClean="0"/>
              <a:t>or </a:t>
            </a:r>
          </a:p>
          <a:p>
            <a:pPr lvl="0" algn="ctr">
              <a:buNone/>
            </a:pPr>
            <a:r>
              <a:rPr lang="en-US" sz="2600" dirty="0" smtClean="0"/>
              <a:t>SM service mark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Brand Position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FFFF00"/>
                </a:solidFill>
              </a:rPr>
              <a:t>Brand Position </a:t>
            </a:r>
            <a:r>
              <a:rPr lang="en-US" sz="3200" dirty="0" smtClean="0"/>
              <a:t>is how a consumer views a brand in comparison to other competitive brands.</a:t>
            </a:r>
          </a:p>
          <a:p>
            <a:pPr algn="ctr">
              <a:buNone/>
            </a:pPr>
            <a:r>
              <a:rPr lang="en-US" sz="3200" dirty="0" smtClean="0"/>
              <a:t>Companies try to standout from one another by utilizing </a:t>
            </a:r>
          </a:p>
          <a:p>
            <a:pPr algn="ctr">
              <a:buNone/>
            </a:pPr>
            <a:r>
              <a:rPr lang="en-US" sz="3200" dirty="0" smtClean="0"/>
              <a:t>“Points of Difference”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8749" y="1576388"/>
            <a:ext cx="7716837" cy="1447800"/>
          </a:xfrm>
        </p:spPr>
        <p:txBody>
          <a:bodyPr/>
          <a:lstStyle/>
          <a:p>
            <a:r>
              <a:rPr lang="en-US" sz="3200" dirty="0"/>
              <a:t>Using construction paper</a:t>
            </a:r>
            <a:br>
              <a:rPr lang="en-US" sz="3200" dirty="0"/>
            </a:br>
            <a:r>
              <a:rPr lang="en-US" sz="3200" dirty="0"/>
              <a:t>Create a paper with </a:t>
            </a:r>
            <a:r>
              <a:rPr lang="en-US" sz="3200" dirty="0" smtClean="0"/>
              <a:t>12 </a:t>
            </a:r>
            <a:r>
              <a:rPr lang="en-US" sz="3200" dirty="0"/>
              <a:t>squares </a:t>
            </a:r>
            <a:r>
              <a:rPr lang="en-US" sz="3200"/>
              <a:t>(</a:t>
            </a:r>
            <a:r>
              <a:rPr lang="en-US" sz="3200" smtClean="0"/>
              <a:t>2”)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5193" y="2864443"/>
            <a:ext cx="3991087" cy="3376612"/>
          </a:xfrm>
        </p:spPr>
        <p:txBody>
          <a:bodyPr>
            <a:noAutofit/>
          </a:bodyPr>
          <a:lstStyle/>
          <a:p>
            <a:pPr marL="692150" lvl="1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FF00"/>
                </a:solidFill>
              </a:rPr>
              <a:t>Brand Name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FF00"/>
                </a:solidFill>
              </a:rPr>
              <a:t>Trade Name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FF00"/>
                </a:solidFill>
              </a:rPr>
              <a:t>Brand Mark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FF00"/>
                </a:solidFill>
              </a:rPr>
              <a:t>Trade Characters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FF00"/>
                </a:solidFill>
              </a:rPr>
              <a:t>Trademarks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600" b="1" dirty="0" smtClean="0">
                <a:solidFill>
                  <a:srgbClr val="FFFF00"/>
                </a:solidFill>
              </a:rPr>
              <a:t>Brand Loyalty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600" dirty="0" smtClean="0"/>
              <a:t>Manufacturing (National) Brand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600" dirty="0" smtClean="0"/>
              <a:t>Private Brand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600" dirty="0" smtClean="0"/>
              <a:t>Family Brand</a:t>
            </a:r>
          </a:p>
          <a:p>
            <a:pPr marL="692150" lvl="1" indent="-342900">
              <a:buFont typeface="+mj-lt"/>
              <a:buAutoNum type="arabicPeriod"/>
            </a:pPr>
            <a:r>
              <a:rPr lang="en-US" sz="1600" dirty="0" smtClean="0"/>
              <a:t>Individual Brand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00016" y="2864443"/>
            <a:ext cx="4047376" cy="3993557"/>
          </a:xfrm>
        </p:spPr>
        <p:txBody>
          <a:bodyPr>
            <a:normAutofit fontScale="70000" lnSpcReduction="20000"/>
          </a:bodyPr>
          <a:lstStyle/>
          <a:p>
            <a:pPr marL="4572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800" dirty="0" smtClean="0"/>
              <a:t>Generic Items</a:t>
            </a:r>
          </a:p>
          <a:p>
            <a:pPr marL="4572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/>
              <a:t>Brand Recognition</a:t>
            </a:r>
          </a:p>
          <a:p>
            <a:pPr marL="4572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/>
              <a:t>Brand Preference</a:t>
            </a:r>
          </a:p>
          <a:p>
            <a:pPr marL="4572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/>
              <a:t>Brand Insistence</a:t>
            </a:r>
          </a:p>
          <a:p>
            <a:pPr marL="4572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/>
              <a:t>Brand Extension</a:t>
            </a:r>
          </a:p>
          <a:p>
            <a:pPr marL="4572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/>
              <a:t>Brand Licensing</a:t>
            </a:r>
          </a:p>
          <a:p>
            <a:pPr marL="4572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/>
              <a:t>Co-Branding</a:t>
            </a:r>
          </a:p>
          <a:p>
            <a:pPr marL="457200" lvl="1" indent="-457200">
              <a:spcAft>
                <a:spcPts val="2000"/>
              </a:spcAft>
              <a:buFont typeface="+mj-lt"/>
              <a:buAutoNum type="arabicPeriod"/>
            </a:pPr>
            <a:r>
              <a:rPr lang="en-US" sz="2600" dirty="0" smtClean="0"/>
              <a:t>Brand Positioning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4551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Brand Extension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Brand Extension </a:t>
            </a:r>
            <a:r>
              <a:rPr lang="en-US" sz="3200" dirty="0" smtClean="0"/>
              <a:t>is when a company uses their brand name to create a new product line.</a:t>
            </a:r>
          </a:p>
          <a:p>
            <a:pPr algn="ctr">
              <a:buNone/>
            </a:pPr>
            <a:r>
              <a:rPr lang="en-US" sz="3200" dirty="0" smtClean="0"/>
              <a:t>Example:</a:t>
            </a:r>
          </a:p>
          <a:p>
            <a:pPr algn="ctr">
              <a:buNone/>
            </a:pPr>
            <a:r>
              <a:rPr lang="en-US" sz="3200" dirty="0" smtClean="0"/>
              <a:t>Jell-O goes from just selling jell-O to selling ice cream pops and mousse.</a:t>
            </a:r>
            <a:endParaRPr lang="en-US" sz="3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Brand Licensing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Brand Licensing </a:t>
            </a:r>
            <a:r>
              <a:rPr lang="en-US" sz="3200" dirty="0" smtClean="0"/>
              <a:t>allows one company to use another’s brand name, logo, or character for a fee.</a:t>
            </a:r>
          </a:p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Example:</a:t>
            </a:r>
          </a:p>
          <a:p>
            <a:pPr algn="ctr">
              <a:buNone/>
            </a:pPr>
            <a:r>
              <a:rPr lang="en-US" sz="3200" dirty="0" smtClean="0"/>
              <a:t>Nike is a licensed dealer of the NFL.</a:t>
            </a:r>
          </a:p>
          <a:p>
            <a:pPr algn="ctr">
              <a:buNone/>
            </a:pPr>
            <a:endParaRPr lang="en-US" sz="3200" dirty="0" smtClean="0"/>
          </a:p>
        </p:txBody>
      </p:sp>
      <p:pic>
        <p:nvPicPr>
          <p:cNvPr id="5" name="Content Placeholder 4" descr="nfl logo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1388" y="3683794"/>
            <a:ext cx="3657600" cy="205740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Co-Branding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6" y="2819400"/>
            <a:ext cx="3991625" cy="337661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Co-Branding </a:t>
            </a:r>
            <a:r>
              <a:rPr lang="en-US" sz="3200" dirty="0" smtClean="0"/>
              <a:t>occurs when companies join forces to increase recognition, customer loyalty, &amp; sales for both brands.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Example: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200" dirty="0" smtClean="0"/>
              <a:t>Mrs. Smith’s &amp; </a:t>
            </a:r>
            <a:r>
              <a:rPr lang="en-US" sz="3200" dirty="0" err="1" smtClean="0"/>
              <a:t>Cinnabon</a:t>
            </a:r>
            <a:endParaRPr lang="en-US" sz="3200" dirty="0" smtClean="0"/>
          </a:p>
          <a:p>
            <a:pPr algn="ctr">
              <a:buNone/>
            </a:pPr>
            <a:endParaRPr lang="en-US" sz="3200" dirty="0" smtClean="0"/>
          </a:p>
        </p:txBody>
      </p:sp>
      <p:pic>
        <p:nvPicPr>
          <p:cNvPr id="8" name="Content Placeholder 6" descr="cinnabo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3121" y="5769864"/>
            <a:ext cx="1307592" cy="1088136"/>
          </a:xfrm>
          <a:prstGeom prst="rect">
            <a:avLst/>
          </a:prstGeom>
        </p:spPr>
      </p:pic>
      <p:pic>
        <p:nvPicPr>
          <p:cNvPr id="10" name="Content Placeholder 9" descr="cobranding-nike-versace-rim-porsche-nike-appl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24254" y="3024188"/>
            <a:ext cx="3426268" cy="33766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(Product) Brand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  <a:buNone/>
            </a:pPr>
            <a:r>
              <a:rPr lang="en-US" sz="3000" dirty="0" smtClean="0"/>
              <a:t>A </a:t>
            </a:r>
            <a:r>
              <a:rPr lang="en-US" sz="3000" b="1" dirty="0" smtClean="0">
                <a:solidFill>
                  <a:srgbClr val="FFFF00"/>
                </a:solidFill>
              </a:rPr>
              <a:t>Product</a:t>
            </a:r>
            <a:r>
              <a:rPr lang="en-US" sz="3000" dirty="0" smtClean="0"/>
              <a:t> </a:t>
            </a:r>
            <a:r>
              <a:rPr lang="en-US" sz="3000" b="1" dirty="0" smtClean="0">
                <a:solidFill>
                  <a:srgbClr val="FFFF00"/>
                </a:solidFill>
              </a:rPr>
              <a:t>brand</a:t>
            </a:r>
            <a:r>
              <a:rPr lang="en-US" sz="3000" dirty="0" smtClean="0"/>
              <a:t> is a design, name, symbol, term or word that distinguishes and identifies a company and/or products or services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000" dirty="0" smtClean="0"/>
              <a:t>Examples:</a:t>
            </a:r>
          </a:p>
          <a:p>
            <a:pPr algn="ctr">
              <a:lnSpc>
                <a:spcPct val="150000"/>
              </a:lnSpc>
              <a:buNone/>
            </a:pPr>
            <a:r>
              <a:rPr lang="en-US" sz="3000" dirty="0" smtClean="0"/>
              <a:t>Big Mac &amp; Coke Zero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Brand Name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 </a:t>
            </a:r>
            <a:r>
              <a:rPr lang="en-US" sz="3000" b="1" dirty="0" smtClean="0">
                <a:solidFill>
                  <a:srgbClr val="FFFF00"/>
                </a:solidFill>
              </a:rPr>
              <a:t>brand</a:t>
            </a:r>
            <a:r>
              <a:rPr lang="en-US" sz="3000" dirty="0" smtClean="0"/>
              <a:t> </a:t>
            </a:r>
            <a:r>
              <a:rPr lang="en-US" sz="3000" dirty="0" smtClean="0">
                <a:solidFill>
                  <a:srgbClr val="FFFF00"/>
                </a:solidFill>
              </a:rPr>
              <a:t>name</a:t>
            </a:r>
            <a:r>
              <a:rPr lang="en-US" sz="3000" dirty="0" smtClean="0"/>
              <a:t> are the parts of the brand that can be spoken</a:t>
            </a:r>
          </a:p>
          <a:p>
            <a:pPr lvl="1"/>
            <a:r>
              <a:rPr lang="en-US" sz="2600" dirty="0" smtClean="0">
                <a:solidFill>
                  <a:srgbClr val="FFFF00"/>
                </a:solidFill>
              </a:rPr>
              <a:t>Letters</a:t>
            </a:r>
            <a:r>
              <a:rPr lang="en-US" sz="2600" dirty="0" smtClean="0"/>
              <a:t> (PT Cruiser), </a:t>
            </a:r>
            <a:r>
              <a:rPr lang="en-US" sz="2600" dirty="0" smtClean="0">
                <a:solidFill>
                  <a:srgbClr val="FFFF00"/>
                </a:solidFill>
              </a:rPr>
              <a:t>Words</a:t>
            </a:r>
            <a:r>
              <a:rPr lang="en-US" sz="2600" dirty="0" smtClean="0"/>
              <a:t> (Barbie), &amp; </a:t>
            </a:r>
            <a:r>
              <a:rPr lang="en-US" sz="2600" dirty="0" smtClean="0">
                <a:solidFill>
                  <a:srgbClr val="FFFF00"/>
                </a:solidFill>
              </a:rPr>
              <a:t>Numbers</a:t>
            </a:r>
            <a:r>
              <a:rPr lang="en-US" sz="2600" dirty="0" smtClean="0"/>
              <a:t> (WD-40)</a:t>
            </a:r>
          </a:p>
          <a:p>
            <a:pPr lvl="1"/>
            <a:endParaRPr lang="en-US" sz="2600" dirty="0" smtClean="0"/>
          </a:p>
          <a:p>
            <a:pPr lvl="1"/>
            <a:r>
              <a:rPr lang="en-US" sz="2600" dirty="0" smtClean="0"/>
              <a:t>The brand name can be the product name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Trade Name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FF00"/>
                </a:solidFill>
              </a:rPr>
              <a:t>Trade Name </a:t>
            </a:r>
            <a:r>
              <a:rPr lang="en-US" sz="3000" dirty="0" smtClean="0"/>
              <a:t>is a Corporate Brand that identifies &amp; promotes the company</a:t>
            </a:r>
          </a:p>
          <a:p>
            <a:pPr algn="ctr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Examples:  </a:t>
            </a:r>
          </a:p>
          <a:p>
            <a:pPr algn="ctr">
              <a:buNone/>
            </a:pPr>
            <a:r>
              <a:rPr lang="en-US" sz="3000" dirty="0" smtClean="0"/>
              <a:t>Kellogg’s, General Mills, Nike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Brand Mark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3000" dirty="0" smtClean="0"/>
              <a:t>The </a:t>
            </a:r>
            <a:r>
              <a:rPr lang="en-US" sz="3000" dirty="0" smtClean="0">
                <a:solidFill>
                  <a:srgbClr val="FFFF00"/>
                </a:solidFill>
              </a:rPr>
              <a:t>Brand Mark</a:t>
            </a:r>
            <a:r>
              <a:rPr lang="en-US" sz="3000" dirty="0" smtClean="0"/>
              <a:t> are </a:t>
            </a:r>
            <a:r>
              <a:rPr lang="en-US" sz="3200" dirty="0" smtClean="0"/>
              <a:t>the elements of a brand that cannot be spoken</a:t>
            </a:r>
            <a:endParaRPr lang="en-US" sz="3000" dirty="0" smtClean="0"/>
          </a:p>
          <a:p>
            <a:pPr algn="ctr"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Examples:  </a:t>
            </a:r>
          </a:p>
          <a:p>
            <a:pPr algn="ctr">
              <a:buNone/>
            </a:pPr>
            <a:endParaRPr lang="en-US" sz="30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14" descr="ANd9GcTobkooxhw-eYJVYvFMU3F-N85YVH6aUv9ISRprklP6luH8Ool5xcR8-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1311" y="5015349"/>
            <a:ext cx="1170710" cy="1170710"/>
          </a:xfrm>
          <a:prstGeom prst="rect">
            <a:avLst/>
          </a:prstGeom>
          <a:noFill/>
        </p:spPr>
      </p:pic>
      <p:pic>
        <p:nvPicPr>
          <p:cNvPr id="5" name="Picture 8" descr="HoneySmacks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3874" y="5126183"/>
            <a:ext cx="1898073" cy="949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Trade Character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3000" dirty="0" smtClean="0"/>
              <a:t>A </a:t>
            </a:r>
            <a:r>
              <a:rPr lang="en-US" sz="3000" dirty="0" smtClean="0">
                <a:solidFill>
                  <a:srgbClr val="FFFF00"/>
                </a:solidFill>
              </a:rPr>
              <a:t>Trade Character </a:t>
            </a:r>
            <a:r>
              <a:rPr lang="en-US" sz="3000" dirty="0" smtClean="0"/>
              <a:t>is a specific type of brand mark, one with human characteristics. </a:t>
            </a:r>
          </a:p>
          <a:p>
            <a:pPr>
              <a:buNone/>
            </a:pPr>
            <a:r>
              <a:rPr lang="en-US" sz="3000" dirty="0" smtClean="0">
                <a:solidFill>
                  <a:srgbClr val="FFFF00"/>
                </a:solidFill>
              </a:rPr>
              <a:t>Example:  </a:t>
            </a:r>
          </a:p>
          <a:p>
            <a:pPr algn="ctr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3000" dirty="0" smtClean="0">
              <a:solidFill>
                <a:srgbClr val="FFFF00"/>
              </a:solidFill>
            </a:endParaRPr>
          </a:p>
        </p:txBody>
      </p:sp>
      <p:pic>
        <p:nvPicPr>
          <p:cNvPr id="6" name="Picture 5" descr="Geico-Gecko4-1024x638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42839" y="4669465"/>
            <a:ext cx="3512633" cy="2188535"/>
          </a:xfrm>
          <a:prstGeom prst="rect">
            <a:avLst/>
          </a:prstGeom>
        </p:spPr>
      </p:pic>
      <p:pic>
        <p:nvPicPr>
          <p:cNvPr id="5" name="Picture 4" descr="mickey-mo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0711" y="1619458"/>
            <a:ext cx="898914" cy="103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Manufacturer’s Brand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ctr">
              <a:buNone/>
            </a:pPr>
            <a:r>
              <a:rPr lang="en-US" sz="3000" dirty="0" smtClean="0"/>
              <a:t>A </a:t>
            </a:r>
            <a:r>
              <a:rPr lang="en-US" sz="3000" dirty="0" smtClean="0">
                <a:solidFill>
                  <a:srgbClr val="FFFF00"/>
                </a:solidFill>
              </a:rPr>
              <a:t>Manufacturer's Brand is </a:t>
            </a:r>
            <a:r>
              <a:rPr lang="en-US" sz="3200" dirty="0" smtClean="0"/>
              <a:t>a National Brand; this is a brand in which the manufacturer has assumed all the responsibility of branding &amp; makes all decisions regarding the use of the product</a:t>
            </a:r>
          </a:p>
          <a:p>
            <a:pPr algn="ctr">
              <a:buNone/>
            </a:pPr>
            <a:endParaRPr lang="en-US" sz="3000" dirty="0" smtClean="0"/>
          </a:p>
          <a:p>
            <a:pPr algn="ctr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3000" dirty="0" smtClean="0">
              <a:solidFill>
                <a:srgbClr val="FFFF00"/>
              </a:solidFill>
            </a:endParaRPr>
          </a:p>
        </p:txBody>
      </p:sp>
      <p:pic>
        <p:nvPicPr>
          <p:cNvPr id="7" name="Picture 6" descr="1sta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7460166" y="188059"/>
            <a:ext cx="1164060" cy="11835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Private Brand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ctr">
              <a:buNone/>
            </a:pPr>
            <a:r>
              <a:rPr lang="en-US" sz="3000" dirty="0" smtClean="0"/>
              <a:t>A </a:t>
            </a:r>
            <a:r>
              <a:rPr lang="en-US" sz="3000" dirty="0" smtClean="0">
                <a:solidFill>
                  <a:srgbClr val="FFFF00"/>
                </a:solidFill>
              </a:rPr>
              <a:t>Private Brand is </a:t>
            </a:r>
            <a:r>
              <a:rPr lang="en-US" sz="3200" dirty="0" smtClean="0"/>
              <a:t>A brand owned by an intermediary.</a:t>
            </a:r>
          </a:p>
          <a:p>
            <a:pPr lvl="0" algn="ctr">
              <a:buNone/>
            </a:pPr>
            <a:r>
              <a:rPr lang="en-US" sz="2800" dirty="0" smtClean="0"/>
              <a:t>Most commonly called a Store Brand.</a:t>
            </a:r>
            <a:endParaRPr lang="en-US" sz="3000" dirty="0" smtClean="0"/>
          </a:p>
          <a:p>
            <a:pPr algn="ctr">
              <a:buNone/>
            </a:pPr>
            <a:endParaRPr lang="en-US" sz="4800" dirty="0" smtClean="0">
              <a:solidFill>
                <a:srgbClr val="FFFF00"/>
              </a:solidFill>
            </a:endParaRPr>
          </a:p>
          <a:p>
            <a:pPr algn="ctr">
              <a:buNone/>
            </a:pPr>
            <a:endParaRPr lang="en-US" sz="3000" dirty="0" smtClean="0">
              <a:solidFill>
                <a:srgbClr val="FFFF00"/>
              </a:solidFill>
            </a:endParaRPr>
          </a:p>
        </p:txBody>
      </p:sp>
      <p:pic>
        <p:nvPicPr>
          <p:cNvPr id="7" name="Picture 6" descr="1star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tretch>
            <a:fillRect/>
          </a:stretch>
        </p:blipFill>
        <p:spPr>
          <a:xfrm>
            <a:off x="7460166" y="188059"/>
            <a:ext cx="1164060" cy="1183542"/>
          </a:xfrm>
          <a:prstGeom prst="rect">
            <a:avLst/>
          </a:prstGeom>
        </p:spPr>
      </p:pic>
      <p:pic>
        <p:nvPicPr>
          <p:cNvPr id="5" name="Picture 4" descr="greatvaluelogo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4648" y="4852872"/>
            <a:ext cx="1688480" cy="1688480"/>
          </a:xfrm>
          <a:prstGeom prst="rect">
            <a:avLst/>
          </a:prstGeom>
        </p:spPr>
      </p:pic>
      <p:pic>
        <p:nvPicPr>
          <p:cNvPr id="6" name="Picture 5" descr="1 harris teet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1147" y="4969727"/>
            <a:ext cx="1485900" cy="15716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0"/>
  <p:tag name="PARTLISTDEFAULT" val="0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3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00"/>
  <p:tag name="USESECONDARYMONITOR" val="True"/>
  <p:tag name="PARTICIPANTSINLEADERBOARD" val="5"/>
  <p:tag name="MULTIRESPDIVISOR" val="1"/>
  <p:tag name="SAVECSVWITHSESSION" val="Fals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212</TotalTime>
  <Words>632</Words>
  <Application>Microsoft Office PowerPoint</Application>
  <PresentationFormat>On-screen Show (4:3)</PresentationFormat>
  <Paragraphs>93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Sky</vt:lpstr>
      <vt:lpstr>3.04 – Forms of Branding</vt:lpstr>
      <vt:lpstr>Using construction paper Create a paper with 12 squares (2”) </vt:lpstr>
      <vt:lpstr>(Product) Brand</vt:lpstr>
      <vt:lpstr>Brand Name</vt:lpstr>
      <vt:lpstr>Trade Name</vt:lpstr>
      <vt:lpstr>Brand Mark</vt:lpstr>
      <vt:lpstr>Trade Character</vt:lpstr>
      <vt:lpstr>Manufacturer’s Brand</vt:lpstr>
      <vt:lpstr>Private Brand</vt:lpstr>
      <vt:lpstr>Family Brand</vt:lpstr>
      <vt:lpstr>Individual Brand</vt:lpstr>
      <vt:lpstr>Generic Item(s)</vt:lpstr>
      <vt:lpstr>Characteristics of a good brand name.</vt:lpstr>
      <vt:lpstr>Brand Loyalty</vt:lpstr>
      <vt:lpstr>Brand Recognition </vt:lpstr>
      <vt:lpstr>Brand Preference</vt:lpstr>
      <vt:lpstr>Brand Insistence</vt:lpstr>
      <vt:lpstr>Trademark</vt:lpstr>
      <vt:lpstr>Brand Position</vt:lpstr>
      <vt:lpstr>Brand Extension</vt:lpstr>
      <vt:lpstr>Brand Licensing</vt:lpstr>
      <vt:lpstr>Co-Branding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3.02 Position products/services to acquire desired business image.</dc:title>
  <dc:creator>Rose Burds</dc:creator>
  <cp:lastModifiedBy>admin</cp:lastModifiedBy>
  <cp:revision>30</cp:revision>
  <dcterms:created xsi:type="dcterms:W3CDTF">2011-10-16T15:37:48Z</dcterms:created>
  <dcterms:modified xsi:type="dcterms:W3CDTF">2015-03-12T14:41:08Z</dcterms:modified>
</cp:coreProperties>
</file>