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handoutMasterIdLst>
    <p:handoutMasterId r:id="rId44"/>
  </p:handoutMasterIdLst>
  <p:sldIdLst>
    <p:sldId id="256" r:id="rId2"/>
    <p:sldId id="273" r:id="rId3"/>
    <p:sldId id="288" r:id="rId4"/>
    <p:sldId id="289" r:id="rId5"/>
    <p:sldId id="294" r:id="rId6"/>
    <p:sldId id="295" r:id="rId7"/>
    <p:sldId id="290" r:id="rId8"/>
    <p:sldId id="297" r:id="rId9"/>
    <p:sldId id="293" r:id="rId10"/>
    <p:sldId id="263" r:id="rId11"/>
    <p:sldId id="264" r:id="rId12"/>
    <p:sldId id="266" r:id="rId13"/>
    <p:sldId id="265" r:id="rId14"/>
    <p:sldId id="275" r:id="rId15"/>
    <p:sldId id="298" r:id="rId16"/>
    <p:sldId id="300" r:id="rId17"/>
    <p:sldId id="257" r:id="rId18"/>
    <p:sldId id="260" r:id="rId19"/>
    <p:sldId id="270" r:id="rId20"/>
    <p:sldId id="269" r:id="rId21"/>
    <p:sldId id="271" r:id="rId22"/>
    <p:sldId id="272" r:id="rId23"/>
    <p:sldId id="268" r:id="rId24"/>
    <p:sldId id="259" r:id="rId25"/>
    <p:sldId id="276" r:id="rId26"/>
    <p:sldId id="277" r:id="rId27"/>
    <p:sldId id="278" r:id="rId28"/>
    <p:sldId id="301" r:id="rId29"/>
    <p:sldId id="279" r:id="rId30"/>
    <p:sldId id="281" r:id="rId31"/>
    <p:sldId id="280" r:id="rId32"/>
    <p:sldId id="302" r:id="rId33"/>
    <p:sldId id="283" r:id="rId34"/>
    <p:sldId id="303" r:id="rId35"/>
    <p:sldId id="304" r:id="rId36"/>
    <p:sldId id="308" r:id="rId37"/>
    <p:sldId id="307" r:id="rId38"/>
    <p:sldId id="306" r:id="rId39"/>
    <p:sldId id="305" r:id="rId40"/>
    <p:sldId id="291" r:id="rId41"/>
    <p:sldId id="292" r:id="rId42"/>
  </p:sldIdLst>
  <p:sldSz cx="12192000" cy="6858000"/>
  <p:notesSz cx="6858000" cy="9180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ACE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4" autoAdjust="0"/>
    <p:restoredTop sz="94660"/>
  </p:normalViewPr>
  <p:slideViewPr>
    <p:cSldViewPr snapToGrid="0">
      <p:cViewPr varScale="1">
        <p:scale>
          <a:sx n="81" d="100"/>
          <a:sy n="81" d="100"/>
        </p:scale>
        <p:origin x="-84" y="-59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590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4" y="1"/>
            <a:ext cx="2971800" cy="459026"/>
          </a:xfrm>
          <a:prstGeom prst="rect">
            <a:avLst/>
          </a:prstGeom>
        </p:spPr>
        <p:txBody>
          <a:bodyPr vert="horz" lIns="91440" tIns="45720" rIns="91440" bIns="45720" rtlCol="0"/>
          <a:lstStyle>
            <a:lvl1pPr algn="r">
              <a:defRPr sz="1200"/>
            </a:lvl1pPr>
          </a:lstStyle>
          <a:p>
            <a:fld id="{097686CD-6B95-443F-B229-C33CF803FAB6}" type="datetimeFigureOut">
              <a:rPr lang="en-US" smtClean="0"/>
              <a:pPr/>
              <a:t>9/25/2013</a:t>
            </a:fld>
            <a:endParaRPr lang="en-US"/>
          </a:p>
        </p:txBody>
      </p:sp>
      <p:sp>
        <p:nvSpPr>
          <p:cNvPr id="4" name="Footer Placeholder 3"/>
          <p:cNvSpPr>
            <a:spLocks noGrp="1"/>
          </p:cNvSpPr>
          <p:nvPr>
            <p:ph type="ftr" sz="quarter" idx="2"/>
          </p:nvPr>
        </p:nvSpPr>
        <p:spPr>
          <a:xfrm>
            <a:off x="1" y="8719894"/>
            <a:ext cx="2971800" cy="4590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719894"/>
            <a:ext cx="2971800" cy="459026"/>
          </a:xfrm>
          <a:prstGeom prst="rect">
            <a:avLst/>
          </a:prstGeom>
        </p:spPr>
        <p:txBody>
          <a:bodyPr vert="horz" lIns="91440" tIns="45720" rIns="91440" bIns="45720" rtlCol="0" anchor="b"/>
          <a:lstStyle>
            <a:lvl1pPr algn="r">
              <a:defRPr sz="1200"/>
            </a:lvl1pPr>
          </a:lstStyle>
          <a:p>
            <a:fld id="{1B19DB01-BCAE-4F28-B4EF-1A5117008FF4}" type="slidenum">
              <a:rPr lang="en-US" smtClean="0"/>
              <a:pPr/>
              <a:t>‹#›</a:t>
            </a:fld>
            <a:endParaRPr lang="en-US"/>
          </a:p>
        </p:txBody>
      </p:sp>
    </p:spTree>
    <p:extLst>
      <p:ext uri="{BB962C8B-B14F-4D97-AF65-F5344CB8AC3E}">
        <p14:creationId xmlns:p14="http://schemas.microsoft.com/office/powerpoint/2010/main" xmlns="" val="2931280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06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4" y="0"/>
            <a:ext cx="2971800" cy="460620"/>
          </a:xfrm>
          <a:prstGeom prst="rect">
            <a:avLst/>
          </a:prstGeom>
        </p:spPr>
        <p:txBody>
          <a:bodyPr vert="horz" lIns="91440" tIns="45720" rIns="91440" bIns="45720" rtlCol="0"/>
          <a:lstStyle>
            <a:lvl1pPr algn="r">
              <a:defRPr sz="1200"/>
            </a:lvl1pPr>
          </a:lstStyle>
          <a:p>
            <a:fld id="{2C2CD936-71DE-47AD-AD28-7B5E8DF58B73}" type="datetimeFigureOut">
              <a:rPr lang="en-US" smtClean="0"/>
              <a:pPr/>
              <a:t>9/25/2013</a:t>
            </a:fld>
            <a:endParaRPr lang="en-US"/>
          </a:p>
        </p:txBody>
      </p:sp>
      <p:sp>
        <p:nvSpPr>
          <p:cNvPr id="4" name="Slide Image Placeholder 3"/>
          <p:cNvSpPr>
            <a:spLocks noGrp="1" noRot="1" noChangeAspect="1"/>
          </p:cNvSpPr>
          <p:nvPr>
            <p:ph type="sldImg" idx="2"/>
          </p:nvPr>
        </p:nvSpPr>
        <p:spPr>
          <a:xfrm>
            <a:off x="676275" y="1147763"/>
            <a:ext cx="5505450" cy="30972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8121"/>
            <a:ext cx="5486400" cy="361482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19895"/>
            <a:ext cx="2971800" cy="4606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719895"/>
            <a:ext cx="2971800" cy="460619"/>
          </a:xfrm>
          <a:prstGeom prst="rect">
            <a:avLst/>
          </a:prstGeom>
        </p:spPr>
        <p:txBody>
          <a:bodyPr vert="horz" lIns="91440" tIns="45720" rIns="91440" bIns="45720" rtlCol="0" anchor="b"/>
          <a:lstStyle>
            <a:lvl1pPr algn="r">
              <a:defRPr sz="1200"/>
            </a:lvl1pPr>
          </a:lstStyle>
          <a:p>
            <a:fld id="{BE29D8CA-7212-492C-8ADA-D75CB8210C3B}" type="slidenum">
              <a:rPr lang="en-US" smtClean="0"/>
              <a:pPr/>
              <a:t>‹#›</a:t>
            </a:fld>
            <a:endParaRPr lang="en-US"/>
          </a:p>
        </p:txBody>
      </p:sp>
    </p:spTree>
    <p:extLst>
      <p:ext uri="{BB962C8B-B14F-4D97-AF65-F5344CB8AC3E}">
        <p14:creationId xmlns:p14="http://schemas.microsoft.com/office/powerpoint/2010/main" xmlns="" val="2944910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http://www.fastcompany.com/1555211/10-most-addictive-sounds-world</a:t>
            </a:r>
            <a:endParaRPr lang="en-US" dirty="0"/>
          </a:p>
        </p:txBody>
      </p:sp>
      <p:sp>
        <p:nvSpPr>
          <p:cNvPr id="4" name="Slide Number Placeholder 3"/>
          <p:cNvSpPr>
            <a:spLocks noGrp="1"/>
          </p:cNvSpPr>
          <p:nvPr>
            <p:ph type="sldNum" sz="quarter" idx="10"/>
          </p:nvPr>
        </p:nvSpPr>
        <p:spPr/>
        <p:txBody>
          <a:bodyPr/>
          <a:lstStyle/>
          <a:p>
            <a:fld id="{BE29D8CA-7212-492C-8ADA-D75CB8210C3B}" type="slidenum">
              <a:rPr lang="en-US" smtClean="0"/>
              <a:pPr/>
              <a:t>14</a:t>
            </a:fld>
            <a:endParaRPr lang="en-US"/>
          </a:p>
        </p:txBody>
      </p:sp>
    </p:spTree>
    <p:extLst>
      <p:ext uri="{BB962C8B-B14F-4D97-AF65-F5344CB8AC3E}">
        <p14:creationId xmlns:p14="http://schemas.microsoft.com/office/powerpoint/2010/main" xmlns="" val="901747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xmlns="" val="76986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Brands are familiar and indicate quality</a:t>
            </a:r>
            <a:endParaRPr lang="en-US" dirty="0"/>
          </a:p>
        </p:txBody>
      </p:sp>
      <p:sp>
        <p:nvSpPr>
          <p:cNvPr id="4" name="Slide Number Placeholder 3"/>
          <p:cNvSpPr>
            <a:spLocks noGrp="1"/>
          </p:cNvSpPr>
          <p:nvPr>
            <p:ph type="sldNum" sz="quarter" idx="10"/>
          </p:nvPr>
        </p:nvSpPr>
        <p:spPr/>
        <p:txBody>
          <a:bodyPr/>
          <a:lstStyle/>
          <a:p>
            <a:fld id="{BE29D8CA-7212-492C-8ADA-D75CB8210C3B}" type="slidenum">
              <a:rPr lang="en-US" smtClean="0"/>
              <a:pPr/>
              <a:t>18</a:t>
            </a:fld>
            <a:endParaRPr lang="en-US"/>
          </a:p>
        </p:txBody>
      </p:sp>
    </p:spTree>
    <p:extLst>
      <p:ext uri="{BB962C8B-B14F-4D97-AF65-F5344CB8AC3E}">
        <p14:creationId xmlns:p14="http://schemas.microsoft.com/office/powerpoint/2010/main" xmlns="" val="1315737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9/25/2013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3FFF8243-1467-4C75-ACE1-90017254087D}" type="slidenum">
              <a:rPr lang="en-US"/>
              <a:pPr/>
              <a:t>‹#›</a:t>
            </a:fld>
            <a:endParaRPr lang="en-US"/>
          </a:p>
        </p:txBody>
      </p:sp>
    </p:spTree>
    <p:extLst>
      <p:ext uri="{BB962C8B-B14F-4D97-AF65-F5344CB8AC3E}">
        <p14:creationId xmlns:p14="http://schemas.microsoft.com/office/powerpoint/2010/main" xmlns="" val="424642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9/25/2013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68"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media" Target="../media/media2.mp3"/><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microsoft.com/office/2007/relationships/media" Target="../media/media1.mp3"/><Relationship Id="rId5" Type="http://schemas.openxmlformats.org/officeDocument/2006/relationships/image" Target="../media/image14.png"/><Relationship Id="rId4" Type="http://schemas.openxmlformats.org/officeDocument/2006/relationships/image" Target="../media/image13.png"/><Relationship Id="rId9" Type="http://schemas.microsoft.com/office/2007/relationships/media" Target="../media/media3.mp3"/></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imgres?imgurl=http://pulse2.com/wp-content/uploads/2009/05/apple-logo.jpg&amp;imgrefurl=http://pulse2.com/2009/05/16/apple-spending-cash-on-eye-tracking-technology-from-tobii/&amp;usg=__lHHOrck_pzyzMTcgKUEIO31Kap4=&amp;h=300&amp;w=300&amp;sz=16&amp;hl=en&amp;start=1&amp;zoom=1&amp;um=1&amp;itbs=1&amp;tbnid=91e9gbZ1x7M6EM:&amp;tbnh=116&amp;tbnw=116&amp;prev=/images?q=apple+logo&amp;um=1&amp;hl=en&amp;tbs=isch:1&amp;ei=pFpaTZnQFoH-8AaF-tT0DA"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google.com/imgres?imgurl=http://www.entertainmentearth.com/images//AUTOIMAGES/TRELV640lg.jpg&amp;imgrefurl=http://www.wholesalecentral.com/searchresults.htm?Searchstr=elvis%20&amp;sas=0&amp;sRow=141&amp;eRow=160&amp;usg=__YzI6RB3UcW0A2WZg4Jq6jdcv6qE=&amp;h=500&amp;w=500&amp;sz=14&amp;hl=en&amp;start=26&amp;um=1&amp;itbs=1&amp;tbnid=BvBZDYJDqnp2xM:&amp;tbnh=130&amp;tbnw=130&amp;prev=/images?q=TCB+Brand,+logo&amp;start=20&amp;um=1&amp;hl=en&amp;sa=N&amp;ndsp=20&amp;tbs=isch:1" TargetMode="External"/><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image" Target="../media/image7.jpeg"/><Relationship Id="rId2" Type="http://schemas.openxmlformats.org/officeDocument/2006/relationships/hyperlink" Target="http://www.google.com/imgres?imgurl=http://rofljock.com/wp-content/uploads/2010/02/woodsLogo.gif&amp;imgrefurl=http://rofljock.com/tiger-woods-brand-to-drop-tiger-woods-from-endorsements/&amp;usg=__S7vWRF3PNY7sBquYHL8RXsQz5mI=&amp;h=200&amp;w=200&amp;sz=2&amp;hl=en&amp;start=1&amp;um=1&amp;itbs=1&amp;tbnid=9X-fRKht2xgYTM:&amp;tbnh=104&amp;tbnw=104&amp;prev=/images?q=Tiger+Woods+Brand&amp;um=1&amp;hl=en&amp;tbs=isch:1" TargetMode="External"/><Relationship Id="rId1" Type="http://schemas.openxmlformats.org/officeDocument/2006/relationships/slideLayout" Target="../slideLayouts/slideLayout2.xml"/><Relationship Id="rId6" Type="http://schemas.openxmlformats.org/officeDocument/2006/relationships/hyperlink" Target="http://www.google.com/imgres?imgurl=http://franchisenyung.files.wordpress.com/2009/07/air-jordan-logo-psd2918.png?w=350&amp;h=326&amp;imgrefurl=http://franchisenyung.wordpress.com/2009/07/17/d-wade-to-jordan-brand/&amp;usg=__I1Pe0D8sFUoZCSWbNc_mQGZbDmw=&amp;h=326&amp;w=350&amp;sz=28&amp;hl=en&amp;start=5&amp;um=1&amp;itbs=1&amp;tbnid=u9sb_OK_RaIGOM:&amp;tbnh=112&amp;tbnw=120&amp;prev=/images?q=Jordan+Brand,+logo&amp;um=1&amp;hl=en&amp;tbs=isch:1" TargetMode="External"/><Relationship Id="rId11" Type="http://schemas.openxmlformats.org/officeDocument/2006/relationships/image" Target="../media/image6.jpeg"/><Relationship Id="rId5" Type="http://schemas.openxmlformats.org/officeDocument/2006/relationships/image" Target="../media/image3.jpeg"/><Relationship Id="rId10" Type="http://schemas.openxmlformats.org/officeDocument/2006/relationships/hyperlink" Target="http://www.google.com/imgres?imgurl=http://seeklogo.com/images/L/Lebron_James-logo-C3F01E0E7A-seeklogo.com.gif&amp;imgrefurl=http://seeklogo.com/tag.html?q=James&amp;usg=__SEIdSgqSBr28GCVA12z8SvdKyVY=&amp;h=200&amp;w=200&amp;sz=2&amp;hl=en&amp;start=2&amp;um=1&amp;itbs=1&amp;tbnid=NnLUCjJVMeTgyM:&amp;tbnh=104&amp;tbnw=104&amp;prev=/images?q=Lebron+James+Brand&amp;um=1&amp;hl=en&amp;tbs=isch:1" TargetMode="External"/><Relationship Id="rId4" Type="http://schemas.openxmlformats.org/officeDocument/2006/relationships/hyperlink" Target="http://www.google.com/imgres?imgurl=http://walmartwatch.com/img/blog/oprah_logo.gif&amp;imgrefurl=http://walmartwatch.com/blog/archives/oprah_on_the_minimum_wage/&amp;usg=__NG-3k2EDDP5iq3EE03IGnQiqEPI=&amp;h=116&amp;w=90&amp;sz=6&amp;hl=en&amp;start=15&amp;um=1&amp;itbs=1&amp;tbnid=l_EKxqNo9-jItM:&amp;tbnh=87&amp;tbnw=68&amp;prev=/images?q=Oprah+Logo&amp;um=1&amp;hl=en&amp;tbs=isch:1" TargetMode="External"/><Relationship Id="rId9"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m/imgres?imgurl=http://www.entertainmentearth.com/images//AUTOIMAGES/TRELV640lg.jpg&amp;imgrefurl=http://www.wholesalecentral.com/searchresults.htm?Searchstr=elvis%20&amp;sas=0&amp;sRow=141&amp;eRow=160&amp;usg=__YzI6RB3UcW0A2WZg4Jq6jdcv6qE=&amp;h=500&amp;w=500&amp;sz=14&amp;hl=en&amp;start=26&amp;um=1&amp;itbs=1&amp;tbnid=BvBZDYJDqnp2xM:&amp;tbnh=130&amp;tbnw=130&amp;prev=/images?q=TCB+Brand,+logo&amp;start=20&amp;um=1&amp;hl=en&amp;sa=N&amp;ndsp=20&amp;tbs=isch:1" TargetMode="External"/><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image" Target="../media/image7.jpeg"/><Relationship Id="rId2" Type="http://schemas.openxmlformats.org/officeDocument/2006/relationships/hyperlink" Target="http://www.google.com/imgres?imgurl=http://rofljock.com/wp-content/uploads/2010/02/woodsLogo.gif&amp;imgrefurl=http://rofljock.com/tiger-woods-brand-to-drop-tiger-woods-from-endorsements/&amp;usg=__S7vWRF3PNY7sBquYHL8RXsQz5mI=&amp;h=200&amp;w=200&amp;sz=2&amp;hl=en&amp;start=1&amp;um=1&amp;itbs=1&amp;tbnid=9X-fRKht2xgYTM:&amp;tbnh=104&amp;tbnw=104&amp;prev=/images?q=Tiger+Woods+Brand&amp;um=1&amp;hl=en&amp;tbs=isch:1" TargetMode="External"/><Relationship Id="rId1" Type="http://schemas.openxmlformats.org/officeDocument/2006/relationships/slideLayout" Target="../slideLayouts/slideLayout2.xml"/><Relationship Id="rId6" Type="http://schemas.openxmlformats.org/officeDocument/2006/relationships/hyperlink" Target="http://www.google.com/imgres?imgurl=http://franchisenyung.files.wordpress.com/2009/07/air-jordan-logo-psd2918.png?w=350&amp;h=326&amp;imgrefurl=http://franchisenyung.wordpress.com/2009/07/17/d-wade-to-jordan-brand/&amp;usg=__I1Pe0D8sFUoZCSWbNc_mQGZbDmw=&amp;h=326&amp;w=350&amp;sz=28&amp;hl=en&amp;start=5&amp;um=1&amp;itbs=1&amp;tbnid=u9sb_OK_RaIGOM:&amp;tbnh=112&amp;tbnw=120&amp;prev=/images?q=Jordan+Brand,+logo&amp;um=1&amp;hl=en&amp;tbs=isch:1" TargetMode="External"/><Relationship Id="rId11" Type="http://schemas.openxmlformats.org/officeDocument/2006/relationships/image" Target="../media/image6.jpeg"/><Relationship Id="rId5" Type="http://schemas.openxmlformats.org/officeDocument/2006/relationships/image" Target="../media/image3.jpeg"/><Relationship Id="rId10" Type="http://schemas.openxmlformats.org/officeDocument/2006/relationships/hyperlink" Target="http://www.google.com/imgres?imgurl=http://seeklogo.com/images/L/Lebron_James-logo-C3F01E0E7A-seeklogo.com.gif&amp;imgrefurl=http://seeklogo.com/tag.html?q=James&amp;usg=__SEIdSgqSBr28GCVA12z8SvdKyVY=&amp;h=200&amp;w=200&amp;sz=2&amp;hl=en&amp;start=2&amp;um=1&amp;itbs=1&amp;tbnid=NnLUCjJVMeTgyM:&amp;tbnh=104&amp;tbnw=104&amp;prev=/images?q=Lebron+James+Brand&amp;um=1&amp;hl=en&amp;tbs=isch:1" TargetMode="External"/><Relationship Id="rId4" Type="http://schemas.openxmlformats.org/officeDocument/2006/relationships/hyperlink" Target="http://www.google.com/imgres?imgurl=http://walmartwatch.com/img/blog/oprah_logo.gif&amp;imgrefurl=http://walmartwatch.com/blog/archives/oprah_on_the_minimum_wage/&amp;usg=__NG-3k2EDDP5iq3EE03IGnQiqEPI=&amp;h=116&amp;w=90&amp;sz=6&amp;hl=en&amp;start=15&amp;um=1&amp;itbs=1&amp;tbnid=l_EKxqNo9-jItM:&amp;tbnh=87&amp;tbnw=68&amp;prev=/images?q=Oprah+Logo&amp;um=1&amp;hl=en&amp;tbs=isch:1" TargetMode="External"/><Relationship Id="rId9"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Branding</a:t>
            </a:r>
            <a:endParaRPr lang="en-US" dirty="0"/>
          </a:p>
        </p:txBody>
      </p:sp>
      <p:sp>
        <p:nvSpPr>
          <p:cNvPr id="3" name="Subtitle 2"/>
          <p:cNvSpPr>
            <a:spLocks noGrp="1"/>
          </p:cNvSpPr>
          <p:nvPr>
            <p:ph type="subTitle" idx="1"/>
          </p:nvPr>
        </p:nvSpPr>
        <p:spPr/>
        <p:txBody>
          <a:bodyPr/>
          <a:lstStyle/>
          <a:p>
            <a:r>
              <a:rPr lang="en-US" dirty="0" smtClean="0"/>
              <a:t>Strategic Marketing</a:t>
            </a:r>
            <a:endParaRPr lang="en-US" dirty="0"/>
          </a:p>
        </p:txBody>
      </p:sp>
    </p:spTree>
    <p:extLst>
      <p:ext uri="{BB962C8B-B14F-4D97-AF65-F5344CB8AC3E}">
        <p14:creationId xmlns:p14="http://schemas.microsoft.com/office/powerpoint/2010/main" xmlns="" val="2190080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90347" y="256309"/>
            <a:ext cx="10018713" cy="1752599"/>
          </a:xfrm>
        </p:spPr>
        <p:txBody>
          <a:bodyPr/>
          <a:lstStyle/>
          <a:p>
            <a:r>
              <a:rPr lang="en-US" b="1" dirty="0" smtClean="0">
                <a:solidFill>
                  <a:schemeClr val="accent6">
                    <a:lumMod val="50000"/>
                  </a:schemeClr>
                </a:solidFill>
              </a:rPr>
              <a:t>How Did Branding Start?</a:t>
            </a:r>
            <a:endParaRPr lang="en-US" b="1" dirty="0">
              <a:solidFill>
                <a:schemeClr val="accent6">
                  <a:lumMod val="50000"/>
                </a:schemeClr>
              </a:solidFill>
            </a:endParaRPr>
          </a:p>
        </p:txBody>
      </p:sp>
      <p:sp>
        <p:nvSpPr>
          <p:cNvPr id="11267" name="Rectangle 3"/>
          <p:cNvSpPr>
            <a:spLocks noGrp="1" noChangeArrowheads="1"/>
          </p:cNvSpPr>
          <p:nvPr>
            <p:ph idx="1"/>
          </p:nvPr>
        </p:nvSpPr>
        <p:spPr>
          <a:xfrm>
            <a:off x="1484311" y="2124074"/>
            <a:ext cx="10018713" cy="4070986"/>
          </a:xfrm>
        </p:spPr>
        <p:txBody>
          <a:bodyPr>
            <a:normAutofit lnSpcReduction="10000"/>
          </a:bodyPr>
          <a:lstStyle/>
          <a:p>
            <a:r>
              <a:rPr lang="en-US" sz="4100" dirty="0"/>
              <a:t>The earliest known form of </a:t>
            </a:r>
            <a:r>
              <a:rPr lang="en-US" sz="4100" b="1" dirty="0"/>
              <a:t>“Branding”</a:t>
            </a:r>
            <a:r>
              <a:rPr lang="en-US" sz="4100" dirty="0"/>
              <a:t> was a mark burned onto the skin with a hot iron, used to punish and identify criminals.</a:t>
            </a:r>
          </a:p>
          <a:p>
            <a:endParaRPr lang="en-US" sz="4100" dirty="0"/>
          </a:p>
          <a:p>
            <a:r>
              <a:rPr lang="en-US" sz="4100" dirty="0"/>
              <a:t>Used from the middle ages right through to the 15</a:t>
            </a:r>
            <a:r>
              <a:rPr lang="en-US" sz="4100" baseline="30000" dirty="0"/>
              <a:t>th</a:t>
            </a:r>
            <a:r>
              <a:rPr lang="en-US" sz="4100" dirty="0"/>
              <a:t> and 16</a:t>
            </a:r>
            <a:r>
              <a:rPr lang="en-US" sz="4100" baseline="30000" dirty="0"/>
              <a:t>th</a:t>
            </a:r>
            <a:r>
              <a:rPr lang="en-US" sz="4100" dirty="0"/>
              <a:t> centuries.</a:t>
            </a:r>
          </a:p>
          <a:p>
            <a:endParaRPr lang="en-US" dirty="0"/>
          </a:p>
        </p:txBody>
      </p:sp>
    </p:spTree>
    <p:extLst>
      <p:ext uri="{BB962C8B-B14F-4D97-AF65-F5344CB8AC3E}">
        <p14:creationId xmlns:p14="http://schemas.microsoft.com/office/powerpoint/2010/main" xmlns="" val="977593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09800" y="419100"/>
            <a:ext cx="7772400" cy="723900"/>
          </a:xfrm>
        </p:spPr>
        <p:txBody>
          <a:bodyPr/>
          <a:lstStyle/>
          <a:p>
            <a:r>
              <a:rPr lang="en-US" b="1" dirty="0">
                <a:solidFill>
                  <a:srgbClr val="FF0000"/>
                </a:solidFill>
              </a:rPr>
              <a:t>I OWN IT.. IT’S MINE!</a:t>
            </a:r>
          </a:p>
        </p:txBody>
      </p:sp>
      <p:sp>
        <p:nvSpPr>
          <p:cNvPr id="9219" name="Rectangle 3"/>
          <p:cNvSpPr>
            <a:spLocks noGrp="1" noChangeArrowheads="1"/>
          </p:cNvSpPr>
          <p:nvPr>
            <p:ph idx="1"/>
          </p:nvPr>
        </p:nvSpPr>
        <p:spPr>
          <a:xfrm>
            <a:off x="1781174" y="1162050"/>
            <a:ext cx="9286875" cy="4800600"/>
          </a:xfrm>
          <a:noFill/>
        </p:spPr>
        <p:txBody>
          <a:bodyPr/>
          <a:lstStyle/>
          <a:p>
            <a:pPr>
              <a:lnSpc>
                <a:spcPct val="90000"/>
              </a:lnSpc>
            </a:pPr>
            <a:r>
              <a:rPr lang="en-US" sz="2800" dirty="0"/>
              <a:t>Later it was a mark burned on to the hide of an animal, or an item of value to show who owned it, e.g. branding or burning of an owner’s mark on to the hide of cattle.</a:t>
            </a:r>
          </a:p>
          <a:p>
            <a:pPr>
              <a:lnSpc>
                <a:spcPct val="90000"/>
              </a:lnSpc>
            </a:pPr>
            <a:endParaRPr lang="en-US" sz="2800" dirty="0"/>
          </a:p>
          <a:p>
            <a:pPr>
              <a:lnSpc>
                <a:spcPct val="90000"/>
              </a:lnSpc>
            </a:pPr>
            <a:r>
              <a:rPr lang="en-US" sz="2800" b="1" dirty="0"/>
              <a:t>Branding in history </a:t>
            </a:r>
            <a:r>
              <a:rPr lang="en-US" sz="2800" dirty="0"/>
              <a:t>was an attempt to use a logo, mark or symbol to :</a:t>
            </a:r>
          </a:p>
          <a:p>
            <a:pPr lvl="1">
              <a:lnSpc>
                <a:spcPct val="90000"/>
              </a:lnSpc>
            </a:pPr>
            <a:r>
              <a:rPr lang="en-US" dirty="0"/>
              <a:t>Show ownership</a:t>
            </a:r>
          </a:p>
          <a:p>
            <a:pPr lvl="1">
              <a:lnSpc>
                <a:spcPct val="90000"/>
              </a:lnSpc>
            </a:pPr>
            <a:r>
              <a:rPr lang="en-US" dirty="0"/>
              <a:t>Differentiate one from another</a:t>
            </a:r>
          </a:p>
          <a:p>
            <a:pPr lvl="1">
              <a:lnSpc>
                <a:spcPct val="90000"/>
              </a:lnSpc>
            </a:pPr>
            <a:r>
              <a:rPr lang="en-US" dirty="0"/>
              <a:t>Demonstrate wealth</a:t>
            </a:r>
          </a:p>
          <a:p>
            <a:pPr lvl="1">
              <a:lnSpc>
                <a:spcPct val="90000"/>
              </a:lnSpc>
            </a:pPr>
            <a:r>
              <a:rPr lang="en-US" dirty="0"/>
              <a:t>Project power/influence</a:t>
            </a:r>
          </a:p>
        </p:txBody>
      </p:sp>
    </p:spTree>
    <p:extLst>
      <p:ext uri="{BB962C8B-B14F-4D97-AF65-F5344CB8AC3E}">
        <p14:creationId xmlns:p14="http://schemas.microsoft.com/office/powerpoint/2010/main" xmlns="" val="1058120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02213FRL"/>
          <p:cNvPicPr>
            <a:picLocks noChangeAspect="1" noChangeArrowheads="1"/>
          </p:cNvPicPr>
          <p:nvPr/>
        </p:nvPicPr>
        <p:blipFill>
          <a:blip r:embed="rId2">
            <a:grayscl/>
            <a:extLst>
              <a:ext uri="{28A0092B-C50C-407E-A947-70E740481C1C}">
                <a14:useLocalDpi xmlns:a14="http://schemas.microsoft.com/office/drawing/2010/main" xmlns="" val="0"/>
              </a:ext>
            </a:extLst>
          </a:blip>
          <a:srcRect t="6404"/>
          <a:stretch>
            <a:fillRect/>
          </a:stretch>
        </p:blipFill>
        <p:spPr bwMode="auto">
          <a:xfrm>
            <a:off x="4170219" y="512076"/>
            <a:ext cx="5618018" cy="421351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4339" name="Group 3"/>
          <p:cNvGrpSpPr>
            <a:grpSpLocks/>
          </p:cNvGrpSpPr>
          <p:nvPr/>
        </p:nvGrpSpPr>
        <p:grpSpPr bwMode="auto">
          <a:xfrm>
            <a:off x="5307629" y="900546"/>
            <a:ext cx="2497386" cy="2895600"/>
            <a:chOff x="2184" y="864"/>
            <a:chExt cx="1704" cy="1824"/>
          </a:xfrm>
        </p:grpSpPr>
        <p:sp>
          <p:nvSpPr>
            <p:cNvPr id="14340" name="AutoShape 4"/>
            <p:cNvSpPr>
              <a:spLocks noChangeArrowheads="1"/>
            </p:cNvSpPr>
            <p:nvPr/>
          </p:nvSpPr>
          <p:spPr bwMode="auto">
            <a:xfrm>
              <a:off x="2928" y="1776"/>
              <a:ext cx="960" cy="912"/>
            </a:xfrm>
            <a:prstGeom prst="flowChartSummingJunction">
              <a:avLst/>
            </a:prstGeom>
            <a:noFill/>
            <a:ln w="114300">
              <a:solidFill>
                <a:srgbClr val="CC66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341" name="Text Box 5"/>
            <p:cNvSpPr txBox="1">
              <a:spLocks noChangeArrowheads="1"/>
            </p:cNvSpPr>
            <p:nvPr/>
          </p:nvSpPr>
          <p:spPr bwMode="auto">
            <a:xfrm rot="18502536">
              <a:off x="1844" y="1204"/>
              <a:ext cx="1248" cy="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4800" b="1">
                  <a:solidFill>
                    <a:srgbClr val="FF9900"/>
                  </a:solidFill>
                  <a:latin typeface="Century Gothic" panose="020B0502020202020204" pitchFamily="34" charset="0"/>
                </a:rPr>
                <a:t>MINE!</a:t>
              </a:r>
            </a:p>
          </p:txBody>
        </p:sp>
      </p:grpSp>
      <p:sp>
        <p:nvSpPr>
          <p:cNvPr id="6" name="Rectangle 3"/>
          <p:cNvSpPr txBox="1">
            <a:spLocks noChangeArrowheads="1"/>
          </p:cNvSpPr>
          <p:nvPr/>
        </p:nvSpPr>
        <p:spPr>
          <a:xfrm>
            <a:off x="1913800" y="4987636"/>
            <a:ext cx="10018713" cy="1274619"/>
          </a:xfrm>
          <a:prstGeom prst="rect">
            <a:avLst/>
          </a:prstGeom>
          <a:noFill/>
        </p:spPr>
        <p:txBody>
          <a:bodyPr/>
          <a:lstStyle/>
          <a:p>
            <a:pPr marL="285750" marR="0" lvl="0" indent="-285750" algn="ctr" defTabSz="457200" rtl="0" eaLnBrk="1" fontAlgn="auto" latinLnBrk="0" hangingPunct="1">
              <a:lnSpc>
                <a:spcPct val="90000"/>
              </a:lnSpc>
              <a:spcBef>
                <a:spcPct val="20000"/>
              </a:spcBef>
              <a:spcAft>
                <a:spcPts val="600"/>
              </a:spcAft>
              <a:buClr>
                <a:schemeClr val="accent1">
                  <a:lumMod val="75000"/>
                </a:schemeClr>
              </a:buClr>
              <a:buSzPct val="14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It was simple, powerful, and effortlessly </a:t>
            </a:r>
          </a:p>
          <a:p>
            <a:pPr marL="285750" marR="0" lvl="0" indent="-285750" algn="ctr" defTabSz="457200" rtl="0" eaLnBrk="1" fontAlgn="auto" latinLnBrk="0" hangingPunct="1">
              <a:lnSpc>
                <a:spcPct val="90000"/>
              </a:lnSpc>
              <a:spcBef>
                <a:spcPct val="20000"/>
              </a:spcBef>
              <a:spcAft>
                <a:spcPts val="600"/>
              </a:spcAft>
              <a:buClr>
                <a:schemeClr val="accent1">
                  <a:lumMod val="75000"/>
                </a:schemeClr>
              </a:buClr>
              <a:buSzPct val="145000"/>
              <a:tabLst/>
              <a:defRPr/>
            </a:pPr>
            <a:r>
              <a:rPr kumimoji="0" lang="en-US" sz="2400" b="1" i="0" u="none" strike="noStrike" kern="1200" cap="none" spc="0" normalizeH="0" baseline="0" noProof="0" dirty="0" smtClean="0">
                <a:ln>
                  <a:noFill/>
                </a:ln>
                <a:solidFill>
                  <a:srgbClr val="FF0000"/>
                </a:solidFill>
                <a:effectLst/>
                <a:uLnTx/>
                <a:uFillTx/>
                <a:latin typeface="+mn-lt"/>
                <a:ea typeface="+mn-ea"/>
                <a:cs typeface="+mn-cs"/>
              </a:rPr>
              <a:t>distinguished one from another</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a:t>
            </a:r>
          </a:p>
          <a:p>
            <a:pPr marL="285750" marR="0" lvl="0" indent="-285750" algn="l" defTabSz="457200" rtl="0" eaLnBrk="1" fontAlgn="auto" latinLnBrk="0" hangingPunct="1">
              <a:lnSpc>
                <a:spcPct val="90000"/>
              </a:lnSpc>
              <a:spcBef>
                <a:spcPct val="20000"/>
              </a:spcBef>
              <a:spcAft>
                <a:spcPts val="600"/>
              </a:spcAft>
              <a:buClr>
                <a:schemeClr val="accent1">
                  <a:lumMod val="75000"/>
                </a:schemeClr>
              </a:buClr>
              <a:buSzPct val="145000"/>
              <a:buFontTx/>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285750" marR="0" lvl="0" indent="-285750" algn="l" defTabSz="457200" rtl="0" eaLnBrk="1" fontAlgn="auto" latinLnBrk="0" hangingPunct="1">
              <a:lnSpc>
                <a:spcPct val="90000"/>
              </a:lnSpc>
              <a:spcBef>
                <a:spcPct val="20000"/>
              </a:spcBef>
              <a:spcAft>
                <a:spcPts val="600"/>
              </a:spcAft>
              <a:buClr>
                <a:schemeClr val="accent1">
                  <a:lumMod val="75000"/>
                </a:schemeClr>
              </a:buClr>
              <a:buSzPct val="145000"/>
              <a:buFont typeface="Arial"/>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83098333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Branding</a:t>
            </a:r>
            <a:endParaRPr lang="en-US" b="1" dirty="0"/>
          </a:p>
        </p:txBody>
      </p:sp>
      <p:sp>
        <p:nvSpPr>
          <p:cNvPr id="3" name="Content Placeholder 2"/>
          <p:cNvSpPr>
            <a:spLocks noGrp="1"/>
          </p:cNvSpPr>
          <p:nvPr>
            <p:ph idx="1"/>
          </p:nvPr>
        </p:nvSpPr>
        <p:spPr>
          <a:xfrm>
            <a:off x="1498165" y="2091691"/>
            <a:ext cx="10018713" cy="4366260"/>
          </a:xfrm>
        </p:spPr>
        <p:txBody>
          <a:bodyPr>
            <a:normAutofit/>
          </a:bodyPr>
          <a:lstStyle/>
          <a:p>
            <a:r>
              <a:rPr lang="en-US" dirty="0" smtClean="0"/>
              <a:t>In today’s world, </a:t>
            </a:r>
            <a:r>
              <a:rPr lang="en-US" b="1" dirty="0" smtClean="0">
                <a:solidFill>
                  <a:srgbClr val="FF0000"/>
                </a:solidFill>
              </a:rPr>
              <a:t>branding</a:t>
            </a:r>
            <a:r>
              <a:rPr lang="en-US" dirty="0" smtClean="0"/>
              <a:t> is the effort to create </a:t>
            </a:r>
            <a:r>
              <a:rPr lang="en-US" dirty="0"/>
              <a:t>an </a:t>
            </a:r>
            <a:r>
              <a:rPr lang="en-US" b="1" dirty="0">
                <a:solidFill>
                  <a:srgbClr val="FF0000"/>
                </a:solidFill>
              </a:rPr>
              <a:t>individual identity</a:t>
            </a:r>
            <a:r>
              <a:rPr lang="en-US" dirty="0"/>
              <a:t> for a product or service, </a:t>
            </a:r>
            <a:r>
              <a:rPr lang="en-US" dirty="0" smtClean="0"/>
              <a:t>so that is </a:t>
            </a:r>
            <a:r>
              <a:rPr lang="en-US" b="1" dirty="0" smtClean="0">
                <a:solidFill>
                  <a:srgbClr val="FF0000"/>
                </a:solidFill>
              </a:rPr>
              <a:t>differentiated</a:t>
            </a:r>
            <a:r>
              <a:rPr lang="en-US" dirty="0" smtClean="0"/>
              <a:t> </a:t>
            </a:r>
            <a:r>
              <a:rPr lang="en-US" dirty="0"/>
              <a:t>it from all its competitors</a:t>
            </a:r>
            <a:r>
              <a:rPr lang="en-US" dirty="0" smtClean="0"/>
              <a:t>.</a:t>
            </a:r>
          </a:p>
          <a:p>
            <a:pPr lvl="1"/>
            <a:r>
              <a:rPr lang="en-US" dirty="0" smtClean="0"/>
              <a:t>Build a brand image</a:t>
            </a:r>
          </a:p>
          <a:p>
            <a:pPr lvl="1"/>
            <a:r>
              <a:rPr lang="en-US" dirty="0" smtClean="0"/>
              <a:t>Create personality</a:t>
            </a:r>
          </a:p>
          <a:p>
            <a:pPr lvl="1"/>
            <a:r>
              <a:rPr lang="en-US" dirty="0" smtClean="0"/>
              <a:t>Develop an emotional bond</a:t>
            </a:r>
          </a:p>
          <a:p>
            <a:pPr lvl="1"/>
            <a:endParaRPr lang="en-US" dirty="0" smtClean="0"/>
          </a:p>
          <a:p>
            <a:pPr lvl="1"/>
            <a:endParaRPr lang="en-US" dirty="0"/>
          </a:p>
          <a:p>
            <a:endParaRPr lang="en-US" dirty="0" smtClean="0"/>
          </a:p>
        </p:txBody>
      </p:sp>
    </p:spTree>
    <p:extLst>
      <p:ext uri="{BB962C8B-B14F-4D97-AF65-F5344CB8AC3E}">
        <p14:creationId xmlns:p14="http://schemas.microsoft.com/office/powerpoint/2010/main" xmlns="" val="3989847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a:srcRect l="19158" t="10421" r="18262" b="20399"/>
          <a:stretch>
            <a:fillRect/>
          </a:stretch>
        </p:blipFill>
        <p:spPr bwMode="auto">
          <a:xfrm>
            <a:off x="1" y="0"/>
            <a:ext cx="12192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72731" y="160020"/>
            <a:ext cx="1981200" cy="2314575"/>
          </a:xfrm>
        </p:spPr>
      </p:pic>
      <p:pic>
        <p:nvPicPr>
          <p:cNvPr id="8" name="Picture 7"/>
          <p:cNvPicPr>
            <a:picLocks noChangeAspect="1"/>
          </p:cNvPicPr>
          <p:nvPr/>
        </p:nvPicPr>
        <p:blipFill rotWithShape="1">
          <a:blip r:embed="rId4">
            <a:extLst>
              <a:ext uri="{28A0092B-C50C-407E-A947-70E740481C1C}">
                <a14:useLocalDpi xmlns:a14="http://schemas.microsoft.com/office/drawing/2010/main" xmlns="" val="0"/>
              </a:ext>
            </a:extLst>
          </a:blip>
          <a:srcRect t="15493"/>
          <a:stretch/>
        </p:blipFill>
        <p:spPr>
          <a:xfrm>
            <a:off x="4617720" y="268833"/>
            <a:ext cx="7470234" cy="636437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66687" y="3451021"/>
            <a:ext cx="3743325" cy="1219200"/>
          </a:xfrm>
          <a:prstGeom prst="rect">
            <a:avLst/>
          </a:prstGeom>
        </p:spPr>
      </p:pic>
      <p:pic>
        <p:nvPicPr>
          <p:cNvPr id="10" name="Intel_Logo">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7"/>
          <a:stretch>
            <a:fillRect/>
          </a:stretch>
        </p:blipFill>
        <p:spPr>
          <a:xfrm>
            <a:off x="373380" y="5059068"/>
            <a:ext cx="609600" cy="609600"/>
          </a:xfrm>
          <a:prstGeom prst="rect">
            <a:avLst/>
          </a:prstGeom>
        </p:spPr>
      </p:pic>
      <p:pic>
        <p:nvPicPr>
          <p:cNvPr id="12" name="State_Farm">
            <a:hlinkClick r:id="" action="ppaction://media"/>
          </p:cNvPr>
          <p:cNvPicPr>
            <a:picLocks noChangeAspect="1"/>
          </p:cNvPicPr>
          <p:nvPr>
            <a:videoFile r:link="rId1"/>
            <p:extLst>
              <p:ext uri="{DAA4B4D4-6D71-4841-9C94-3DE7FCFB9230}">
                <p14:media xmlns:p14="http://schemas.microsoft.com/office/powerpoint/2010/main" xmlns="" r:embed="rId8"/>
              </p:ext>
            </p:extLst>
          </p:nvPr>
        </p:nvPicPr>
        <p:blipFill>
          <a:blip r:embed="rId7"/>
          <a:stretch>
            <a:fillRect/>
          </a:stretch>
        </p:blipFill>
        <p:spPr>
          <a:xfrm>
            <a:off x="1644331" y="5059068"/>
            <a:ext cx="609600" cy="609600"/>
          </a:xfrm>
          <a:prstGeom prst="rect">
            <a:avLst/>
          </a:prstGeom>
        </p:spPr>
      </p:pic>
      <p:pic>
        <p:nvPicPr>
          <p:cNvPr id="14" name="McDonalds_Logo">
            <a:hlinkClick r:id="" action="ppaction://media"/>
          </p:cNvPr>
          <p:cNvPicPr>
            <a:picLocks noChangeAspect="1"/>
          </p:cNvPicPr>
          <p:nvPr>
            <a:videoFile r:link="rId1"/>
            <p:extLst>
              <p:ext uri="{DAA4B4D4-6D71-4841-9C94-3DE7FCFB9230}">
                <p14:media xmlns:p14="http://schemas.microsoft.com/office/powerpoint/2010/main" xmlns="" r:embed="rId9"/>
              </p:ext>
            </p:extLst>
          </p:nvPr>
        </p:nvPicPr>
        <p:blipFill>
          <a:blip r:embed="rId7"/>
          <a:stretch>
            <a:fillRect/>
          </a:stretch>
        </p:blipFill>
        <p:spPr>
          <a:xfrm>
            <a:off x="2737169" y="5093358"/>
            <a:ext cx="609600" cy="609600"/>
          </a:xfrm>
          <a:prstGeom prst="rect">
            <a:avLst/>
          </a:prstGeom>
        </p:spPr>
      </p:pic>
    </p:spTree>
    <p:extLst>
      <p:ext uri="{BB962C8B-B14F-4D97-AF65-F5344CB8AC3E}">
        <p14:creationId xmlns:p14="http://schemas.microsoft.com/office/powerpoint/2010/main" xmlns="" val="7703452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08"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endCondLst>
                    <p:cond evt="onStopAudio" delay="0">
                      <p:tgtEl>
                        <p:sldTgt/>
                      </p:tgtEl>
                    </p:cond>
                  </p:endCondLst>
                </p:cTn>
                <p:tgtEl>
                  <p:spTgt spid="10"/>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016" fill="hold"/>
                                        <p:tgtEl>
                                          <p:spTgt spid="12"/>
                                        </p:tgtEl>
                                      </p:cBhvr>
                                    </p:cmd>
                                  </p:childTnLst>
                                </p:cTn>
                              </p:par>
                            </p:childTnLst>
                          </p:cTn>
                        </p:par>
                      </p:childTnLst>
                    </p:cTn>
                  </p:par>
                </p:childTnLst>
              </p:cTn>
              <p:nextCondLst>
                <p:cond evt="onClick" delay="0">
                  <p:tgtEl>
                    <p:spTgt spid="12"/>
                  </p:tgtEl>
                </p:cond>
              </p:nextCondLst>
            </p:seq>
            <p:video>
              <p:cMediaNode vol="80000">
                <p:cTn id="13" fill="hold" display="0">
                  <p:stCondLst>
                    <p:cond delay="indefinite"/>
                  </p:stCondLst>
                  <p:endCondLst>
                    <p:cond evt="onStopAudio" delay="0">
                      <p:tgtEl>
                        <p:sldTgt/>
                      </p:tgtEl>
                    </p:cond>
                  </p:endCondLst>
                </p:cTn>
                <p:tgtEl>
                  <p:spTgt spid="12"/>
                </p:tgtEl>
              </p:cMediaNode>
            </p:video>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056" fill="hold"/>
                                        <p:tgtEl>
                                          <p:spTgt spid="14"/>
                                        </p:tgtEl>
                                      </p:cBhvr>
                                    </p:cmd>
                                  </p:childTnLst>
                                </p:cTn>
                              </p:par>
                            </p:childTnLst>
                          </p:cTn>
                        </p:par>
                      </p:childTnLst>
                    </p:cTn>
                  </p:par>
                </p:childTnLst>
              </p:cTn>
              <p:nextCondLst>
                <p:cond evt="onClick" delay="0">
                  <p:tgtEl>
                    <p:spTgt spid="14"/>
                  </p:tgtEl>
                </p:cond>
              </p:nextCondLst>
            </p:seq>
            <p:video>
              <p:cMediaNode vol="80000">
                <p:cTn id="19" fill="hold" display="0">
                  <p:stCondLst>
                    <p:cond delay="indefinite"/>
                  </p:stCondLst>
                  <p:endCondLst>
                    <p:cond evt="onStopAudio" delay="0">
                      <p:tgtEl>
                        <p:sldTgt/>
                      </p:tgtEl>
                    </p:cond>
                  </p:endCondLst>
                </p:cTn>
                <p:tgtEl>
                  <p:spTgt spid="1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3"/>
          <p:cNvSpPr>
            <a:spLocks noGrp="1"/>
          </p:cNvSpPr>
          <p:nvPr>
            <p:ph type="body" idx="4294967295"/>
          </p:nvPr>
        </p:nvSpPr>
        <p:spPr>
          <a:xfrm>
            <a:off x="388620" y="651510"/>
            <a:ext cx="11121390" cy="5703569"/>
          </a:xfrm>
        </p:spPr>
        <p:txBody>
          <a:bodyPr>
            <a:normAutofit/>
          </a:bodyPr>
          <a:lstStyle/>
          <a:p>
            <a:pPr indent="-342900"/>
            <a:r>
              <a:rPr lang="en-US" sz="2800" b="1" dirty="0">
                <a:solidFill>
                  <a:srgbClr val="FF0000"/>
                </a:solidFill>
              </a:rPr>
              <a:t>A brand </a:t>
            </a:r>
            <a:r>
              <a:rPr lang="en-US" sz="2800" dirty="0"/>
              <a:t>identifies a seller’s product and differentiates them from their competitors</a:t>
            </a:r>
          </a:p>
          <a:p>
            <a:pPr indent="-342900"/>
            <a:endParaRPr lang="en-US" sz="2800" dirty="0" smtClean="0"/>
          </a:p>
          <a:p>
            <a:pPr indent="-342900"/>
            <a:r>
              <a:rPr lang="en-US" sz="2800" b="1" dirty="0"/>
              <a:t>Characteristics Effective </a:t>
            </a:r>
            <a:r>
              <a:rPr lang="en-US" sz="2800" b="1" dirty="0" smtClean="0"/>
              <a:t>Brands</a:t>
            </a:r>
          </a:p>
          <a:p>
            <a:pPr lvl="1" indent="-342900"/>
            <a:r>
              <a:rPr lang="en-US" dirty="0" smtClean="0"/>
              <a:t>Easy </a:t>
            </a:r>
            <a:r>
              <a:rPr lang="en-US" dirty="0"/>
              <a:t>to read, pronounce, and remember</a:t>
            </a:r>
          </a:p>
          <a:p>
            <a:pPr lvl="1" indent="-342900"/>
            <a:r>
              <a:rPr lang="en-US" dirty="0"/>
              <a:t>Create appealing images</a:t>
            </a:r>
          </a:p>
          <a:p>
            <a:pPr lvl="1" indent="-342900"/>
            <a:r>
              <a:rPr lang="en-US" dirty="0"/>
              <a:t>Distinctive</a:t>
            </a:r>
          </a:p>
          <a:p>
            <a:pPr lvl="1" indent="-342900"/>
            <a:r>
              <a:rPr lang="en-US" dirty="0"/>
              <a:t>Adaptable</a:t>
            </a:r>
          </a:p>
          <a:p>
            <a:pPr lvl="1" indent="-342900"/>
            <a:r>
              <a:rPr lang="en-US" dirty="0"/>
              <a:t>Appropriate packaging and advertising</a:t>
            </a:r>
          </a:p>
          <a:p>
            <a:pPr lvl="1" indent="-342900"/>
            <a:r>
              <a:rPr lang="en-US" dirty="0"/>
              <a:t>Known benefits from products</a:t>
            </a:r>
          </a:p>
          <a:p>
            <a:pPr lvl="1" indent="-342900"/>
            <a:r>
              <a:rPr lang="en-US" dirty="0"/>
              <a:t>Legally available</a:t>
            </a:r>
          </a:p>
        </p:txBody>
      </p:sp>
      <p:pic>
        <p:nvPicPr>
          <p:cNvPr id="18436" name="Picture 4" descr="ANd9GcSUP_YnhfwBJ7ODbhEkAqXCHsmF3PN7FwisrRcWdLXqFI9ZR0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543800" y="2548891"/>
            <a:ext cx="3057525"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5" descr="ANd9GcR6RR12X5Q8Lyyeu5M3viyiO1-J9FVtBPFx0OSf0azTo7Dpa92h"/>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543800" y="4419600"/>
            <a:ext cx="2647950" cy="264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37519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5059" y="0"/>
            <a:ext cx="10018713" cy="1752599"/>
          </a:xfrm>
        </p:spPr>
        <p:txBody>
          <a:bodyPr>
            <a:normAutofit/>
          </a:bodyPr>
          <a:lstStyle/>
          <a:p>
            <a:r>
              <a:rPr lang="en-US" b="1" dirty="0" smtClean="0"/>
              <a:t>Branding</a:t>
            </a:r>
            <a:endParaRPr lang="en-US" b="1" dirty="0"/>
          </a:p>
        </p:txBody>
      </p:sp>
      <p:sp>
        <p:nvSpPr>
          <p:cNvPr id="3" name="Content Placeholder 2"/>
          <p:cNvSpPr>
            <a:spLocks noGrp="1"/>
          </p:cNvSpPr>
          <p:nvPr>
            <p:ph idx="1"/>
          </p:nvPr>
        </p:nvSpPr>
        <p:spPr>
          <a:xfrm>
            <a:off x="582930" y="1492133"/>
            <a:ext cx="11102973" cy="4693921"/>
          </a:xfrm>
          <a:noFill/>
        </p:spPr>
        <p:txBody>
          <a:bodyPr>
            <a:normAutofit/>
          </a:bodyPr>
          <a:lstStyle/>
          <a:p>
            <a:endParaRPr lang="en-US" dirty="0"/>
          </a:p>
          <a:p>
            <a:r>
              <a:rPr lang="en-US" b="1" u="sng" dirty="0" smtClean="0"/>
              <a:t>A brand name </a:t>
            </a:r>
            <a:r>
              <a:rPr lang="en-US" dirty="0" smtClean="0"/>
              <a:t>are the parts of the brand that can be spoken</a:t>
            </a:r>
          </a:p>
          <a:p>
            <a:pPr lvl="1"/>
            <a:r>
              <a:rPr lang="en-US" dirty="0" smtClean="0"/>
              <a:t>Letters (PT Cruiser), Words (Barbie), &amp; Numbers (WD-40)</a:t>
            </a:r>
          </a:p>
          <a:p>
            <a:pPr lvl="1"/>
            <a:r>
              <a:rPr lang="en-US" dirty="0" smtClean="0"/>
              <a:t>The brand name is usually the product name</a:t>
            </a:r>
          </a:p>
          <a:p>
            <a:endParaRPr lang="en-US" dirty="0"/>
          </a:p>
          <a:p>
            <a:r>
              <a:rPr lang="en-US" b="1" u="sng" dirty="0" smtClean="0"/>
              <a:t>A brand mark </a:t>
            </a:r>
            <a:r>
              <a:rPr lang="en-US" dirty="0" smtClean="0"/>
              <a:t>are the elements of a brand that cannot be spoken</a:t>
            </a:r>
          </a:p>
          <a:p>
            <a:pPr lvl="1"/>
            <a:r>
              <a:rPr lang="en-US" dirty="0" smtClean="0"/>
              <a:t>Logos</a:t>
            </a:r>
          </a:p>
          <a:p>
            <a:endParaRPr lang="en-US" dirty="0"/>
          </a:p>
          <a:p>
            <a:endParaRPr lang="en-US" dirty="0"/>
          </a:p>
        </p:txBody>
      </p:sp>
      <p:pic>
        <p:nvPicPr>
          <p:cNvPr id="8" name="Picture 14" descr="ANd9GcTobkooxhw-eYJVYvFMU3F-N85YVH6aUv9ISRprklP6luH8Ool5xcR8-Q">
            <a:hlinkClick r:id="rId2"/>
          </p:cNvPr>
          <p:cNvPicPr>
            <a:picLocks noChangeAspect="1" noChangeArrowheads="1"/>
          </p:cNvPicPr>
          <p:nvPr/>
        </p:nvPicPr>
        <p:blipFill>
          <a:blip r:embed="rId3"/>
          <a:srcRect/>
          <a:stretch>
            <a:fillRect/>
          </a:stretch>
        </p:blipFill>
        <p:spPr bwMode="auto">
          <a:xfrm>
            <a:off x="7225145" y="5126183"/>
            <a:ext cx="1170710" cy="1170710"/>
          </a:xfrm>
          <a:prstGeom prst="rect">
            <a:avLst/>
          </a:prstGeom>
          <a:noFill/>
        </p:spPr>
      </p:pic>
      <p:pic>
        <p:nvPicPr>
          <p:cNvPr id="10" name="Picture 8" descr="HoneySmacksLogo"/>
          <p:cNvPicPr>
            <a:picLocks noChangeAspect="1" noChangeArrowheads="1"/>
          </p:cNvPicPr>
          <p:nvPr/>
        </p:nvPicPr>
        <p:blipFill>
          <a:blip r:embed="rId4"/>
          <a:srcRect/>
          <a:stretch>
            <a:fillRect/>
          </a:stretch>
        </p:blipFill>
        <p:spPr bwMode="auto">
          <a:xfrm>
            <a:off x="3837708" y="5237017"/>
            <a:ext cx="1898073" cy="949037"/>
          </a:xfrm>
          <a:prstGeom prst="rect">
            <a:avLst/>
          </a:prstGeom>
          <a:noFill/>
        </p:spPr>
      </p:pic>
    </p:spTree>
    <p:extLst>
      <p:ext uri="{BB962C8B-B14F-4D97-AF65-F5344CB8AC3E}">
        <p14:creationId xmlns:p14="http://schemas.microsoft.com/office/powerpoint/2010/main" xmlns="" val="937282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12886" y="1"/>
            <a:ext cx="10018713" cy="1268730"/>
          </a:xfrm>
        </p:spPr>
        <p:txBody>
          <a:bodyPr/>
          <a:lstStyle/>
          <a:p>
            <a:r>
              <a:rPr lang="en-US" b="1" dirty="0" smtClean="0"/>
              <a:t>3 Main Purposes of Branding</a:t>
            </a:r>
            <a:endParaRPr lang="en-US" b="1" dirty="0"/>
          </a:p>
        </p:txBody>
      </p:sp>
      <p:sp>
        <p:nvSpPr>
          <p:cNvPr id="3" name="Content Placeholder 2"/>
          <p:cNvSpPr>
            <a:spLocks noGrp="1"/>
          </p:cNvSpPr>
          <p:nvPr>
            <p:ph idx="1"/>
          </p:nvPr>
        </p:nvSpPr>
        <p:spPr>
          <a:xfrm>
            <a:off x="535966" y="907472"/>
            <a:ext cx="10802594" cy="6064828"/>
          </a:xfrm>
        </p:spPr>
        <p:txBody>
          <a:bodyPr>
            <a:normAutofit fontScale="77500" lnSpcReduction="20000"/>
          </a:bodyPr>
          <a:lstStyle/>
          <a:p>
            <a:pPr marL="914400" lvl="1" indent="-457200">
              <a:buFont typeface="+mj-lt"/>
              <a:buAutoNum type="arabicPeriod"/>
            </a:pPr>
            <a:r>
              <a:rPr lang="en-US" sz="3200" b="1" dirty="0" smtClean="0">
                <a:solidFill>
                  <a:srgbClr val="FF0000"/>
                </a:solidFill>
              </a:rPr>
              <a:t>Product Identification</a:t>
            </a:r>
          </a:p>
          <a:p>
            <a:pPr marL="914400" lvl="2" indent="0">
              <a:buFont typeface="Arial" charset="0"/>
              <a:buChar char="•"/>
            </a:pPr>
            <a:r>
              <a:rPr lang="en-US" sz="3200" i="1" dirty="0" smtClean="0"/>
              <a:t>Considered to be the most important purpose.  Companies with strong Brand Equity &amp; Global Brands have best success.</a:t>
            </a:r>
          </a:p>
          <a:p>
            <a:pPr marL="914400" lvl="2" indent="0">
              <a:buFont typeface="Arial" charset="0"/>
              <a:buChar char="•"/>
            </a:pPr>
            <a:r>
              <a:rPr lang="en-US" sz="2900" b="1" dirty="0" smtClean="0"/>
              <a:t>Brand equity </a:t>
            </a:r>
            <a:r>
              <a:rPr lang="en-US" sz="2900" dirty="0" smtClean="0"/>
              <a:t>refers to the value of company and brand names. </a:t>
            </a:r>
          </a:p>
          <a:p>
            <a:pPr marL="914400" lvl="2" indent="0">
              <a:buFont typeface="Arial" charset="0"/>
              <a:buChar char="•"/>
            </a:pPr>
            <a:r>
              <a:rPr lang="en-US" sz="2900" dirty="0" smtClean="0"/>
              <a:t>Higher the brand awareness, perceived quality, and brand loyalty means greater Brand Equity</a:t>
            </a:r>
          </a:p>
          <a:p>
            <a:pPr marL="914400" lvl="2" indent="0">
              <a:buFont typeface="Arial" charset="0"/>
              <a:buChar char="•"/>
            </a:pPr>
            <a:r>
              <a:rPr lang="en-US" sz="2900" dirty="0" smtClean="0"/>
              <a:t>Greater brand equity equals greater profits</a:t>
            </a:r>
          </a:p>
          <a:p>
            <a:pPr marL="914400" lvl="2" indent="0">
              <a:buFont typeface="Arial" charset="0"/>
              <a:buChar char="•"/>
            </a:pPr>
            <a:endParaRPr lang="en-US" sz="3200" i="1" dirty="0" smtClean="0"/>
          </a:p>
          <a:p>
            <a:pPr marL="914400" lvl="1" indent="-457200">
              <a:buFont typeface="+mj-lt"/>
              <a:buAutoNum type="arabicPeriod"/>
            </a:pPr>
            <a:r>
              <a:rPr lang="en-US" sz="3200" b="1" dirty="0" smtClean="0">
                <a:solidFill>
                  <a:srgbClr val="FF0000"/>
                </a:solidFill>
              </a:rPr>
              <a:t>Repeat Sales</a:t>
            </a:r>
          </a:p>
          <a:p>
            <a:pPr marL="914400" lvl="2" indent="0">
              <a:buNone/>
            </a:pPr>
            <a:r>
              <a:rPr lang="en-US" sz="3200" dirty="0" smtClean="0"/>
              <a:t>*Satisfied customers will be loyal &amp; Brand Loyalty is strong indicator of successful brand</a:t>
            </a:r>
          </a:p>
          <a:p>
            <a:pPr marL="914400" lvl="1" indent="-457200">
              <a:buFont typeface="+mj-lt"/>
              <a:buAutoNum type="arabicPeriod"/>
            </a:pPr>
            <a:endParaRPr lang="en-US" sz="3200" dirty="0"/>
          </a:p>
          <a:p>
            <a:pPr marL="914400" lvl="1" indent="-457200">
              <a:buFont typeface="+mj-lt"/>
              <a:buAutoNum type="arabicPeriod"/>
            </a:pPr>
            <a:r>
              <a:rPr lang="en-US" sz="3200" b="1" dirty="0" smtClean="0">
                <a:solidFill>
                  <a:srgbClr val="FF0000"/>
                </a:solidFill>
              </a:rPr>
              <a:t>New-Product Sales</a:t>
            </a:r>
          </a:p>
          <a:p>
            <a:pPr marL="457200" lvl="1" indent="0">
              <a:buNone/>
            </a:pP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xmlns="" val="2354296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1" y="66675"/>
            <a:ext cx="10018713" cy="1000124"/>
          </a:xfrm>
        </p:spPr>
        <p:txBody>
          <a:bodyPr/>
          <a:lstStyle/>
          <a:p>
            <a:r>
              <a:rPr lang="en-US" dirty="0" smtClean="0"/>
              <a:t>Brand Loyalty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78771163"/>
              </p:ext>
            </p:extLst>
          </p:nvPr>
        </p:nvGraphicFramePr>
        <p:xfrm>
          <a:off x="1674810" y="1066799"/>
          <a:ext cx="10018713" cy="4079240"/>
        </p:xfrm>
        <a:graphic>
          <a:graphicData uri="http://schemas.openxmlformats.org/drawingml/2006/table">
            <a:tbl>
              <a:tblPr firstRow="1" bandRow="1">
                <a:tableStyleId>{5C22544A-7EE6-4342-B048-85BDC9FD1C3A}</a:tableStyleId>
              </a:tblPr>
              <a:tblGrid>
                <a:gridCol w="706437"/>
                <a:gridCol w="4514850"/>
                <a:gridCol w="4797426"/>
              </a:tblGrid>
              <a:tr h="370840">
                <a:tc>
                  <a:txBody>
                    <a:bodyPr/>
                    <a:lstStyle/>
                    <a:p>
                      <a:endParaRPr lang="en-US" dirty="0"/>
                    </a:p>
                  </a:txBody>
                  <a:tcPr/>
                </a:tc>
                <a:tc>
                  <a:txBody>
                    <a:bodyPr/>
                    <a:lstStyle/>
                    <a:p>
                      <a:r>
                        <a:rPr lang="en-US" dirty="0" smtClean="0"/>
                        <a:t>Best Brand Loyalty</a:t>
                      </a:r>
                      <a:endParaRPr lang="en-US" dirty="0"/>
                    </a:p>
                  </a:txBody>
                  <a:tcPr/>
                </a:tc>
                <a:tc>
                  <a:txBody>
                    <a:bodyPr/>
                    <a:lstStyle/>
                    <a:p>
                      <a:r>
                        <a:rPr lang="en-US" dirty="0" smtClean="0"/>
                        <a:t>Worst Brand Loyalty</a:t>
                      </a:r>
                      <a:endParaRPr lang="en-US" dirty="0"/>
                    </a:p>
                  </a:txBody>
                  <a:tcPr/>
                </a:tc>
              </a:tr>
              <a:tr h="370840">
                <a:tc>
                  <a:txBody>
                    <a:bodyPr/>
                    <a:lstStyle/>
                    <a:p>
                      <a:r>
                        <a:rPr lang="en-US" dirty="0" smtClean="0"/>
                        <a:t>1.</a:t>
                      </a:r>
                      <a:endParaRPr lang="en-US" dirty="0"/>
                    </a:p>
                  </a:txBody>
                  <a:tcPr/>
                </a:tc>
                <a:tc>
                  <a:txBody>
                    <a:bodyPr/>
                    <a:lstStyle/>
                    <a:p>
                      <a:pPr algn="ctr"/>
                      <a:r>
                        <a:rPr lang="en-US" dirty="0" smtClean="0"/>
                        <a:t>Call of Duty Modern Warfare </a:t>
                      </a:r>
                      <a:endParaRPr lang="en-US" dirty="0"/>
                    </a:p>
                  </a:txBody>
                  <a:tcPr/>
                </a:tc>
                <a:tc>
                  <a:txBody>
                    <a:bodyPr/>
                    <a:lstStyle/>
                    <a:p>
                      <a:pPr algn="ctr"/>
                      <a:r>
                        <a:rPr lang="en-US" dirty="0" smtClean="0"/>
                        <a:t>Bank of America</a:t>
                      </a:r>
                      <a:endParaRPr lang="en-US" dirty="0"/>
                    </a:p>
                  </a:txBody>
                  <a:tcPr/>
                </a:tc>
              </a:tr>
              <a:tr h="370840">
                <a:tc>
                  <a:txBody>
                    <a:bodyPr/>
                    <a:lstStyle/>
                    <a:p>
                      <a:r>
                        <a:rPr lang="en-US" dirty="0" smtClean="0"/>
                        <a:t>2.</a:t>
                      </a:r>
                      <a:endParaRPr lang="en-US" dirty="0"/>
                    </a:p>
                  </a:txBody>
                  <a:tcPr/>
                </a:tc>
                <a:tc>
                  <a:txBody>
                    <a:bodyPr/>
                    <a:lstStyle/>
                    <a:p>
                      <a:pPr algn="ctr"/>
                      <a:r>
                        <a:rPr lang="en-US" dirty="0" smtClean="0"/>
                        <a:t>Sam Adams Light</a:t>
                      </a:r>
                      <a:endParaRPr lang="en-US" dirty="0"/>
                    </a:p>
                  </a:txBody>
                  <a:tcPr/>
                </a:tc>
                <a:tc>
                  <a:txBody>
                    <a:bodyPr/>
                    <a:lstStyle/>
                    <a:p>
                      <a:pPr algn="ctr"/>
                      <a:r>
                        <a:rPr lang="en-US" dirty="0" smtClean="0"/>
                        <a:t>Dell</a:t>
                      </a:r>
                      <a:endParaRPr lang="en-US" dirty="0"/>
                    </a:p>
                  </a:txBody>
                  <a:tcPr/>
                </a:tc>
              </a:tr>
              <a:tr h="370840">
                <a:tc>
                  <a:txBody>
                    <a:bodyPr/>
                    <a:lstStyle/>
                    <a:p>
                      <a:r>
                        <a:rPr lang="en-US" dirty="0" smtClean="0"/>
                        <a:t>3.</a:t>
                      </a:r>
                      <a:endParaRPr lang="en-US" dirty="0"/>
                    </a:p>
                  </a:txBody>
                  <a:tcPr/>
                </a:tc>
                <a:tc>
                  <a:txBody>
                    <a:bodyPr/>
                    <a:lstStyle/>
                    <a:p>
                      <a:pPr algn="ctr"/>
                      <a:r>
                        <a:rPr lang="en-US" dirty="0" smtClean="0"/>
                        <a:t>Samsung</a:t>
                      </a:r>
                      <a:endParaRPr lang="en-US" dirty="0"/>
                    </a:p>
                  </a:txBody>
                  <a:tcPr/>
                </a:tc>
                <a:tc>
                  <a:txBody>
                    <a:bodyPr/>
                    <a:lstStyle/>
                    <a:p>
                      <a:pPr algn="ctr"/>
                      <a:r>
                        <a:rPr lang="en-US" dirty="0" smtClean="0"/>
                        <a:t>JC</a:t>
                      </a:r>
                      <a:r>
                        <a:rPr lang="en-US" baseline="0" dirty="0" smtClean="0"/>
                        <a:t> Penny</a:t>
                      </a:r>
                      <a:endParaRPr lang="en-US" dirty="0"/>
                    </a:p>
                  </a:txBody>
                  <a:tcPr/>
                </a:tc>
              </a:tr>
              <a:tr h="370840">
                <a:tc>
                  <a:txBody>
                    <a:bodyPr/>
                    <a:lstStyle/>
                    <a:p>
                      <a:r>
                        <a:rPr lang="en-US" dirty="0" smtClean="0"/>
                        <a:t>4.</a:t>
                      </a:r>
                      <a:endParaRPr lang="en-US" dirty="0"/>
                    </a:p>
                  </a:txBody>
                  <a:tcPr/>
                </a:tc>
                <a:tc>
                  <a:txBody>
                    <a:bodyPr/>
                    <a:lstStyle/>
                    <a:p>
                      <a:pPr algn="ctr"/>
                      <a:r>
                        <a:rPr lang="en-US" dirty="0" smtClean="0"/>
                        <a:t>NBC Nightly News</a:t>
                      </a:r>
                      <a:endParaRPr lang="en-US" dirty="0"/>
                    </a:p>
                  </a:txBody>
                  <a:tcPr/>
                </a:tc>
                <a:tc>
                  <a:txBody>
                    <a:bodyPr/>
                    <a:lstStyle/>
                    <a:p>
                      <a:pPr algn="ctr"/>
                      <a:r>
                        <a:rPr lang="en-US" dirty="0" smtClean="0"/>
                        <a:t>American Eagle</a:t>
                      </a:r>
                      <a:endParaRPr lang="en-US" dirty="0"/>
                    </a:p>
                  </a:txBody>
                  <a:tcPr/>
                </a:tc>
              </a:tr>
              <a:tr h="370840">
                <a:tc>
                  <a:txBody>
                    <a:bodyPr/>
                    <a:lstStyle/>
                    <a:p>
                      <a:r>
                        <a:rPr lang="en-US" dirty="0" smtClean="0"/>
                        <a:t>5.</a:t>
                      </a:r>
                      <a:endParaRPr lang="en-US" dirty="0"/>
                    </a:p>
                  </a:txBody>
                  <a:tcPr/>
                </a:tc>
                <a:tc>
                  <a:txBody>
                    <a:bodyPr/>
                    <a:lstStyle/>
                    <a:p>
                      <a:pPr algn="ctr"/>
                      <a:r>
                        <a:rPr lang="en-US" dirty="0" smtClean="0"/>
                        <a:t>Costco</a:t>
                      </a:r>
                      <a:endParaRPr lang="en-US" dirty="0"/>
                    </a:p>
                  </a:txBody>
                  <a:tcPr/>
                </a:tc>
                <a:tc>
                  <a:txBody>
                    <a:bodyPr/>
                    <a:lstStyle/>
                    <a:p>
                      <a:pPr algn="ctr"/>
                      <a:r>
                        <a:rPr lang="en-US" dirty="0" smtClean="0"/>
                        <a:t>BlackBerry</a:t>
                      </a:r>
                      <a:endParaRPr lang="en-US" dirty="0"/>
                    </a:p>
                  </a:txBody>
                  <a:tcPr/>
                </a:tc>
              </a:tr>
              <a:tr h="1854200">
                <a:tc gridSpan="2">
                  <a:txBody>
                    <a:bodyPr/>
                    <a:lstStyle/>
                    <a:p>
                      <a:r>
                        <a:rPr lang="en-US" b="1" dirty="0" smtClean="0"/>
                        <a:t>Companies with Strong Reputations…</a:t>
                      </a:r>
                    </a:p>
                    <a:p>
                      <a:endParaRPr lang="en-US" dirty="0" smtClean="0"/>
                    </a:p>
                    <a:p>
                      <a:pPr algn="ctr"/>
                      <a:r>
                        <a:rPr lang="en-US" dirty="0" smtClean="0"/>
                        <a:t>Apple, Amazon, Walmart, </a:t>
                      </a:r>
                    </a:p>
                    <a:p>
                      <a:pPr algn="ctr"/>
                      <a:r>
                        <a:rPr lang="en-US" dirty="0" smtClean="0"/>
                        <a:t>TOMs, Target, FedEx, Red Bull,</a:t>
                      </a:r>
                      <a:r>
                        <a:rPr lang="en-US" baseline="0" dirty="0" smtClean="0"/>
                        <a:t> </a:t>
                      </a:r>
                    </a:p>
                    <a:p>
                      <a:pPr algn="ctr"/>
                      <a:r>
                        <a:rPr lang="en-US" baseline="0" dirty="0" err="1" smtClean="0"/>
                        <a:t>Crafstman</a:t>
                      </a:r>
                      <a:r>
                        <a:rPr lang="en-US" baseline="0" dirty="0" smtClean="0"/>
                        <a:t>, &amp; Harley Davidson</a:t>
                      </a:r>
                      <a:endParaRPr lang="en-US" dirty="0"/>
                    </a:p>
                  </a:txBody>
                  <a:tcPr/>
                </a:tc>
                <a:tc hMerge="1">
                  <a:txBody>
                    <a:bodyPr/>
                    <a:lstStyle/>
                    <a:p>
                      <a:endParaRPr lang="en-US" dirty="0"/>
                    </a:p>
                  </a:txBody>
                  <a:tcPr/>
                </a:tc>
                <a:tc>
                  <a:txBody>
                    <a:bodyPr/>
                    <a:lstStyle/>
                    <a:p>
                      <a:r>
                        <a:rPr lang="en-US" b="1" dirty="0" smtClean="0"/>
                        <a:t>Companies</a:t>
                      </a:r>
                      <a:r>
                        <a:rPr lang="en-US" b="1" baseline="0" dirty="0" smtClean="0"/>
                        <a:t> with bad reps…</a:t>
                      </a:r>
                    </a:p>
                    <a:p>
                      <a:pPr algn="ctr"/>
                      <a:endParaRPr lang="en-US" baseline="0" dirty="0" smtClean="0"/>
                    </a:p>
                    <a:p>
                      <a:pPr algn="ctr"/>
                      <a:r>
                        <a:rPr lang="en-US" baseline="0" dirty="0" smtClean="0"/>
                        <a:t>GM, Facebook, BP, </a:t>
                      </a:r>
                    </a:p>
                    <a:p>
                      <a:pPr algn="ctr"/>
                      <a:r>
                        <a:rPr lang="en-US" baseline="0" dirty="0" smtClean="0"/>
                        <a:t>Microsoft, Taco Bell, &amp; KFC</a:t>
                      </a:r>
                      <a:endParaRPr lang="en-US" dirty="0"/>
                    </a:p>
                  </a:txBody>
                  <a:tcPr/>
                </a:tc>
              </a:tr>
            </a:tbl>
          </a:graphicData>
        </a:graphic>
      </p:graphicFrame>
    </p:spTree>
    <p:extLst>
      <p:ext uri="{BB962C8B-B14F-4D97-AF65-F5344CB8AC3E}">
        <p14:creationId xmlns:p14="http://schemas.microsoft.com/office/powerpoint/2010/main" xmlns="" val="4212131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90041"/>
            <a:ext cx="10018713" cy="1752599"/>
          </a:xfrm>
        </p:spPr>
        <p:txBody>
          <a:bodyPr/>
          <a:lstStyle/>
          <a:p>
            <a:r>
              <a:rPr lang="en-US" b="1" dirty="0" smtClean="0"/>
              <a:t>09/25/13</a:t>
            </a:r>
            <a:br>
              <a:rPr lang="en-US" b="1" dirty="0" smtClean="0"/>
            </a:br>
            <a:r>
              <a:rPr lang="en-US" b="1" dirty="0" smtClean="0"/>
              <a:t>Warm-up</a:t>
            </a:r>
            <a:endParaRPr lang="en-US" b="1" dirty="0"/>
          </a:p>
        </p:txBody>
      </p:sp>
      <p:sp>
        <p:nvSpPr>
          <p:cNvPr id="3" name="Content Placeholder 2"/>
          <p:cNvSpPr>
            <a:spLocks noGrp="1"/>
          </p:cNvSpPr>
          <p:nvPr>
            <p:ph idx="1"/>
          </p:nvPr>
        </p:nvSpPr>
        <p:spPr/>
        <p:txBody>
          <a:bodyPr/>
          <a:lstStyle/>
          <a:p>
            <a:r>
              <a:rPr lang="en-US" sz="3000" dirty="0" smtClean="0"/>
              <a:t>Explain what the term branding means to you?</a:t>
            </a:r>
          </a:p>
          <a:p>
            <a:endParaRPr lang="en-US" sz="3000" dirty="0" smtClean="0"/>
          </a:p>
          <a:p>
            <a:r>
              <a:rPr lang="en-US" sz="3000" dirty="0" smtClean="0"/>
              <a:t>In your opinion…… </a:t>
            </a:r>
          </a:p>
          <a:p>
            <a:pPr lvl="1"/>
            <a:r>
              <a:rPr lang="en-US" sz="3000" dirty="0" smtClean="0"/>
              <a:t>Which</a:t>
            </a:r>
            <a:r>
              <a:rPr lang="en-US" sz="3000" b="1" dirty="0" smtClean="0"/>
              <a:t> celebrity </a:t>
            </a:r>
            <a:r>
              <a:rPr lang="en-US" sz="3000" dirty="0" smtClean="0"/>
              <a:t>has the strongest brand?    Why?</a:t>
            </a:r>
          </a:p>
          <a:p>
            <a:pPr lvl="1"/>
            <a:r>
              <a:rPr lang="en-US" sz="3000" dirty="0" smtClean="0"/>
              <a:t>What</a:t>
            </a:r>
            <a:r>
              <a:rPr lang="en-US" sz="3000" b="1" dirty="0" smtClean="0"/>
              <a:t> company </a:t>
            </a:r>
            <a:r>
              <a:rPr lang="en-US" sz="3000" dirty="0" smtClean="0"/>
              <a:t>has the strong brand?           Why?</a:t>
            </a:r>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79534" y="0"/>
            <a:ext cx="10018713" cy="1752599"/>
          </a:xfrm>
        </p:spPr>
        <p:txBody>
          <a:bodyPr/>
          <a:lstStyle/>
          <a:p>
            <a:r>
              <a:rPr lang="en-US" b="1" dirty="0" smtClean="0"/>
              <a:t>Branding</a:t>
            </a:r>
            <a:endParaRPr lang="en-US" b="1" dirty="0"/>
          </a:p>
        </p:txBody>
      </p:sp>
      <p:sp>
        <p:nvSpPr>
          <p:cNvPr id="3" name="Content Placeholder 2"/>
          <p:cNvSpPr>
            <a:spLocks noGrp="1"/>
          </p:cNvSpPr>
          <p:nvPr>
            <p:ph idx="1"/>
          </p:nvPr>
        </p:nvSpPr>
        <p:spPr>
          <a:xfrm>
            <a:off x="1379535" y="1933574"/>
            <a:ext cx="10018713" cy="4581526"/>
          </a:xfrm>
        </p:spPr>
        <p:txBody>
          <a:bodyPr/>
          <a:lstStyle/>
          <a:p>
            <a:r>
              <a:rPr lang="en-US" b="1" u="sng" dirty="0" smtClean="0"/>
              <a:t>Brand Loyalty </a:t>
            </a:r>
            <a:r>
              <a:rPr lang="en-US" dirty="0" smtClean="0"/>
              <a:t>is a consistent preference for one brand over all others.  </a:t>
            </a:r>
          </a:p>
          <a:p>
            <a:pPr lvl="1"/>
            <a:r>
              <a:rPr lang="en-US" sz="2400" dirty="0" smtClean="0"/>
              <a:t>Certain categories have higher %’s</a:t>
            </a:r>
          </a:p>
          <a:p>
            <a:pPr lvl="2"/>
            <a:r>
              <a:rPr lang="en-US" sz="2200" dirty="0" smtClean="0"/>
              <a:t>Laundry Detergent, Shampoo, Car Companies</a:t>
            </a:r>
          </a:p>
          <a:p>
            <a:pPr lvl="1"/>
            <a:endParaRPr lang="en-US" sz="2400" dirty="0" smtClean="0"/>
          </a:p>
          <a:p>
            <a:pPr lvl="1"/>
            <a:r>
              <a:rPr lang="en-US" sz="2400" dirty="0" smtClean="0"/>
              <a:t>Strong brands carry on through generations</a:t>
            </a:r>
          </a:p>
          <a:p>
            <a:pPr lvl="2"/>
            <a:r>
              <a:rPr lang="en-US" sz="2200" dirty="0" smtClean="0"/>
              <a:t>Family uses product, kid goes to college buys product, trend continues</a:t>
            </a:r>
            <a:endParaRPr lang="en-US" sz="2200" dirty="0"/>
          </a:p>
          <a:p>
            <a:pPr marL="457200" lvl="1" indent="0">
              <a:buNone/>
            </a:pPr>
            <a:endParaRPr lang="en-US" dirty="0" smtClean="0"/>
          </a:p>
          <a:p>
            <a:endParaRPr lang="en-US" dirty="0"/>
          </a:p>
        </p:txBody>
      </p:sp>
    </p:spTree>
    <p:extLst>
      <p:ext uri="{BB962C8B-B14F-4D97-AF65-F5344CB8AC3E}">
        <p14:creationId xmlns:p14="http://schemas.microsoft.com/office/powerpoint/2010/main" xmlns="" val="1768826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589086" y="257175"/>
            <a:ext cx="10018713" cy="1752599"/>
          </a:xfrm>
        </p:spPr>
        <p:txBody>
          <a:bodyPr/>
          <a:lstStyle/>
          <a:p>
            <a:r>
              <a:rPr lang="en-US" b="1">
                <a:solidFill>
                  <a:srgbClr val="FF0000"/>
                </a:solidFill>
              </a:rPr>
              <a:t>BRAND EXPERIENCE</a:t>
            </a:r>
          </a:p>
        </p:txBody>
      </p:sp>
      <p:sp>
        <p:nvSpPr>
          <p:cNvPr id="80899" name="Rectangle 3"/>
          <p:cNvSpPr>
            <a:spLocks noGrp="1" noChangeArrowheads="1"/>
          </p:cNvSpPr>
          <p:nvPr>
            <p:ph idx="1"/>
          </p:nvPr>
        </p:nvSpPr>
        <p:spPr>
          <a:xfrm>
            <a:off x="1589085" y="1733550"/>
            <a:ext cx="10018713" cy="2581275"/>
          </a:xfrm>
        </p:spPr>
        <p:txBody>
          <a:bodyPr>
            <a:normAutofit/>
          </a:bodyPr>
          <a:lstStyle/>
          <a:p>
            <a:r>
              <a:rPr lang="en-US" dirty="0"/>
              <a:t>Consumers experience a Brand through its various </a:t>
            </a:r>
            <a:r>
              <a:rPr lang="en-US" dirty="0">
                <a:solidFill>
                  <a:srgbClr val="FF0000"/>
                </a:solidFill>
              </a:rPr>
              <a:t>touch points</a:t>
            </a:r>
            <a:r>
              <a:rPr lang="en-US" dirty="0" smtClean="0"/>
              <a:t>:</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1181584031"/>
              </p:ext>
            </p:extLst>
          </p:nvPr>
        </p:nvGraphicFramePr>
        <p:xfrm>
          <a:off x="2017711" y="3024187"/>
          <a:ext cx="8145464" cy="2014540"/>
        </p:xfrm>
        <a:graphic>
          <a:graphicData uri="http://schemas.openxmlformats.org/drawingml/2006/table">
            <a:tbl>
              <a:tblPr bandRow="1">
                <a:tableStyleId>{5C22544A-7EE6-4342-B048-85BDC9FD1C3A}</a:tableStyleId>
              </a:tblPr>
              <a:tblGrid>
                <a:gridCol w="4072732"/>
                <a:gridCol w="4072732"/>
              </a:tblGrid>
              <a:tr h="503635">
                <a:tc>
                  <a:txBody>
                    <a:bodyPr/>
                    <a:lstStyle/>
                    <a:p>
                      <a:pPr algn="ctr"/>
                      <a:r>
                        <a:rPr lang="en-US" dirty="0" smtClean="0"/>
                        <a:t>Product Quality</a:t>
                      </a:r>
                      <a:endParaRPr lang="en-US" dirty="0"/>
                    </a:p>
                  </a:txBody>
                  <a:tcPr/>
                </a:tc>
                <a:tc>
                  <a:txBody>
                    <a:bodyPr/>
                    <a:lstStyle/>
                    <a:p>
                      <a:pPr algn="ctr"/>
                      <a:r>
                        <a:rPr lang="en-US" dirty="0" smtClean="0"/>
                        <a:t>Counter Service</a:t>
                      </a:r>
                      <a:endParaRPr lang="en-US" dirty="0"/>
                    </a:p>
                  </a:txBody>
                  <a:tcPr/>
                </a:tc>
              </a:tr>
              <a:tr h="503635">
                <a:tc>
                  <a:txBody>
                    <a:bodyPr/>
                    <a:lstStyle/>
                    <a:p>
                      <a:pPr algn="ctr"/>
                      <a:r>
                        <a:rPr lang="en-US" dirty="0" smtClean="0"/>
                        <a:t>After-Sales</a:t>
                      </a:r>
                      <a:r>
                        <a:rPr lang="en-US" baseline="0" dirty="0" smtClean="0"/>
                        <a:t> Service</a:t>
                      </a:r>
                      <a:endParaRPr lang="en-US" dirty="0"/>
                    </a:p>
                  </a:txBody>
                  <a:tcPr/>
                </a:tc>
                <a:tc>
                  <a:txBody>
                    <a:bodyPr/>
                    <a:lstStyle/>
                    <a:p>
                      <a:pPr algn="ctr"/>
                      <a:r>
                        <a:rPr lang="en-US" dirty="0" smtClean="0"/>
                        <a:t>Sales</a:t>
                      </a:r>
                      <a:r>
                        <a:rPr lang="en-US" baseline="0" dirty="0" smtClean="0"/>
                        <a:t> &amp; Marketing</a:t>
                      </a:r>
                      <a:endParaRPr lang="en-US" dirty="0"/>
                    </a:p>
                  </a:txBody>
                  <a:tcPr/>
                </a:tc>
              </a:tr>
              <a:tr h="503635">
                <a:tc>
                  <a:txBody>
                    <a:bodyPr/>
                    <a:lstStyle/>
                    <a:p>
                      <a:pPr algn="ctr"/>
                      <a:r>
                        <a:rPr lang="en-US" dirty="0" smtClean="0"/>
                        <a:t>Communications</a:t>
                      </a:r>
                      <a:endParaRPr lang="en-US" dirty="0"/>
                    </a:p>
                  </a:txBody>
                  <a:tcPr/>
                </a:tc>
                <a:tc>
                  <a:txBody>
                    <a:bodyPr/>
                    <a:lstStyle/>
                    <a:p>
                      <a:pPr algn="ctr"/>
                      <a:r>
                        <a:rPr lang="en-US" dirty="0" smtClean="0"/>
                        <a:t>Phone Enquiries</a:t>
                      </a:r>
                      <a:endParaRPr lang="en-US" dirty="0"/>
                    </a:p>
                  </a:txBody>
                  <a:tcPr/>
                </a:tc>
              </a:tr>
              <a:tr h="503635">
                <a:tc>
                  <a:txBody>
                    <a:bodyPr/>
                    <a:lstStyle/>
                    <a:p>
                      <a:pPr algn="ctr"/>
                      <a:r>
                        <a:rPr lang="en-US" dirty="0" smtClean="0"/>
                        <a:t>Retail / Merchandising</a:t>
                      </a:r>
                      <a:endParaRPr lang="en-US" dirty="0"/>
                    </a:p>
                  </a:txBody>
                  <a:tcPr/>
                </a:tc>
                <a:tc>
                  <a:txBody>
                    <a:bodyPr/>
                    <a:lstStyle/>
                    <a:p>
                      <a:pPr algn="ctr"/>
                      <a:r>
                        <a:rPr lang="en-US" dirty="0" smtClean="0"/>
                        <a:t>Distribution</a:t>
                      </a:r>
                      <a:endParaRPr lang="en-US" dirty="0"/>
                    </a:p>
                  </a:txBody>
                  <a:tcPr/>
                </a:tc>
              </a:tr>
            </a:tbl>
          </a:graphicData>
        </a:graphic>
      </p:graphicFrame>
    </p:spTree>
    <p:extLst>
      <p:ext uri="{BB962C8B-B14F-4D97-AF65-F5344CB8AC3E}">
        <p14:creationId xmlns:p14="http://schemas.microsoft.com/office/powerpoint/2010/main" xmlns="" val="1861406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b="1">
                <a:solidFill>
                  <a:srgbClr val="FF0000"/>
                </a:solidFill>
              </a:rPr>
              <a:t>WHAT IS A STRONG BRAND</a:t>
            </a:r>
          </a:p>
        </p:txBody>
      </p:sp>
      <p:sp>
        <p:nvSpPr>
          <p:cNvPr id="24579" name="Rectangle 3"/>
          <p:cNvSpPr>
            <a:spLocks noGrp="1" noChangeArrowheads="1"/>
          </p:cNvSpPr>
          <p:nvPr>
            <p:ph idx="1"/>
          </p:nvPr>
        </p:nvSpPr>
        <p:spPr>
          <a:xfrm>
            <a:off x="1484311" y="2114549"/>
            <a:ext cx="10018713" cy="3124201"/>
          </a:xfrm>
        </p:spPr>
        <p:txBody>
          <a:bodyPr/>
          <a:lstStyle/>
          <a:p>
            <a:r>
              <a:rPr lang="en-US" dirty="0"/>
              <a:t>A strong brand has </a:t>
            </a:r>
            <a:r>
              <a:rPr lang="en-US" dirty="0">
                <a:solidFill>
                  <a:srgbClr val="FF0000"/>
                </a:solidFill>
              </a:rPr>
              <a:t>measurable qualities</a:t>
            </a:r>
            <a:r>
              <a:rPr lang="en-US" dirty="0"/>
              <a:t> which </a:t>
            </a:r>
            <a:r>
              <a:rPr lang="en-US" dirty="0">
                <a:solidFill>
                  <a:srgbClr val="FF0000"/>
                </a:solidFill>
              </a:rPr>
              <a:t>set it apart</a:t>
            </a:r>
            <a:r>
              <a:rPr lang="en-US" dirty="0"/>
              <a:t>:</a:t>
            </a:r>
          </a:p>
          <a:p>
            <a:pPr lvl="1"/>
            <a:r>
              <a:rPr lang="en-US" dirty="0"/>
              <a:t>Positive Attributes</a:t>
            </a:r>
          </a:p>
          <a:p>
            <a:pPr lvl="1"/>
            <a:r>
              <a:rPr lang="en-US" dirty="0"/>
              <a:t>Tangible Benefits</a:t>
            </a:r>
          </a:p>
          <a:p>
            <a:pPr lvl="1"/>
            <a:r>
              <a:rPr lang="en-US" dirty="0"/>
              <a:t>Company values</a:t>
            </a:r>
          </a:p>
          <a:p>
            <a:pPr lvl="1"/>
            <a:r>
              <a:rPr lang="en-US" dirty="0"/>
              <a:t>Unique Personality Traits</a:t>
            </a:r>
          </a:p>
          <a:p>
            <a:pPr lvl="1"/>
            <a:r>
              <a:rPr lang="en-US" dirty="0"/>
              <a:t>Typical Users</a:t>
            </a:r>
          </a:p>
          <a:p>
            <a:pPr lvl="1"/>
            <a:r>
              <a:rPr lang="en-US" dirty="0"/>
              <a:t>Brand Equity</a:t>
            </a:r>
          </a:p>
        </p:txBody>
      </p:sp>
    </p:spTree>
    <p:extLst>
      <p:ext uri="{BB962C8B-B14F-4D97-AF65-F5344CB8AC3E}">
        <p14:creationId xmlns:p14="http://schemas.microsoft.com/office/powerpoint/2010/main" xmlns="" val="3734091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1" dur="500"/>
                                        <p:tgtEl>
                                          <p:spTgt spid="24579">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14" dur="500"/>
                                        <p:tgtEl>
                                          <p:spTgt spid="24579">
                                            <p:txEl>
                                              <p:pRg st="2" end="2"/>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Effect transition="in" filter="blinds(horizontal)">
                                      <p:cBhvr>
                                        <p:cTn id="17" dur="500"/>
                                        <p:tgtEl>
                                          <p:spTgt spid="24579">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4579">
                                            <p:txEl>
                                              <p:pRg st="4" end="4"/>
                                            </p:txEl>
                                          </p:spTgt>
                                        </p:tgtEl>
                                        <p:attrNameLst>
                                          <p:attrName>style.visibility</p:attrName>
                                        </p:attrNameLst>
                                      </p:cBhvr>
                                      <p:to>
                                        <p:strVal val="visible"/>
                                      </p:to>
                                    </p:set>
                                    <p:animEffect transition="in" filter="blinds(horizontal)">
                                      <p:cBhvr>
                                        <p:cTn id="20" dur="500"/>
                                        <p:tgtEl>
                                          <p:spTgt spid="24579">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4579">
                                            <p:txEl>
                                              <p:pRg st="5" end="5"/>
                                            </p:txEl>
                                          </p:spTgt>
                                        </p:tgtEl>
                                        <p:attrNameLst>
                                          <p:attrName>style.visibility</p:attrName>
                                        </p:attrNameLst>
                                      </p:cBhvr>
                                      <p:to>
                                        <p:strVal val="visible"/>
                                      </p:to>
                                    </p:set>
                                    <p:animEffect transition="in" filter="blinds(horizontal)">
                                      <p:cBhvr>
                                        <p:cTn id="23" dur="500"/>
                                        <p:tgtEl>
                                          <p:spTgt spid="24579">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4579">
                                            <p:txEl>
                                              <p:pRg st="6" end="6"/>
                                            </p:txEl>
                                          </p:spTgt>
                                        </p:tgtEl>
                                        <p:attrNameLst>
                                          <p:attrName>style.visibility</p:attrName>
                                        </p:attrNameLst>
                                      </p:cBhvr>
                                      <p:to>
                                        <p:strVal val="visible"/>
                                      </p:to>
                                    </p:set>
                                    <p:animEffect transition="in" filter="blinds(horizontal)">
                                      <p:cBhvr>
                                        <p:cTn id="26"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37160"/>
            <a:ext cx="10018713" cy="1752599"/>
          </a:xfrm>
        </p:spPr>
        <p:txBody>
          <a:bodyPr/>
          <a:lstStyle/>
          <a:p>
            <a:r>
              <a:rPr lang="en-US" b="1" dirty="0" smtClean="0"/>
              <a:t>Global Branding</a:t>
            </a:r>
            <a:endParaRPr lang="en-US" b="1" dirty="0"/>
          </a:p>
        </p:txBody>
      </p:sp>
      <p:sp>
        <p:nvSpPr>
          <p:cNvPr id="3" name="Content Placeholder 2"/>
          <p:cNvSpPr>
            <a:spLocks noGrp="1"/>
          </p:cNvSpPr>
          <p:nvPr>
            <p:ph idx="1"/>
          </p:nvPr>
        </p:nvSpPr>
        <p:spPr>
          <a:xfrm>
            <a:off x="1484310" y="2066924"/>
            <a:ext cx="10018713" cy="4013836"/>
          </a:xfrm>
        </p:spPr>
        <p:txBody>
          <a:bodyPr>
            <a:normAutofit/>
          </a:bodyPr>
          <a:lstStyle/>
          <a:p>
            <a:pPr marL="0" indent="0" algn="ctr">
              <a:buNone/>
            </a:pPr>
            <a:r>
              <a:rPr lang="en-US" sz="3800" dirty="0" smtClean="0"/>
              <a:t>The term </a:t>
            </a:r>
            <a:r>
              <a:rPr lang="en-US" sz="3800" b="1" dirty="0" smtClean="0">
                <a:solidFill>
                  <a:srgbClr val="FF0000"/>
                </a:solidFill>
              </a:rPr>
              <a:t>global brand </a:t>
            </a:r>
            <a:r>
              <a:rPr lang="en-US" sz="3800" dirty="0" smtClean="0"/>
              <a:t>has been used to refer to brands where at </a:t>
            </a:r>
            <a:r>
              <a:rPr lang="en-US" sz="3800" b="1" dirty="0" smtClean="0">
                <a:solidFill>
                  <a:srgbClr val="FF0000"/>
                </a:solidFill>
              </a:rPr>
              <a:t>least 20% </a:t>
            </a:r>
            <a:r>
              <a:rPr lang="en-US" sz="3800" dirty="0" smtClean="0"/>
              <a:t>of the product is sold outside the country or region</a:t>
            </a:r>
          </a:p>
          <a:p>
            <a:pPr marL="0" indent="0" algn="ctr">
              <a:buNone/>
            </a:pPr>
            <a:endParaRPr lang="en-US" sz="3800" dirty="0"/>
          </a:p>
          <a:p>
            <a:pPr marL="0" indent="0" algn="ctr">
              <a:buNone/>
            </a:pPr>
            <a:r>
              <a:rPr lang="en-US" dirty="0" smtClean="0"/>
              <a:t>Apple, Google, IBM, McDonalds, &amp; Coca-Cola are </a:t>
            </a:r>
            <a:r>
              <a:rPr lang="en-US" dirty="0" smtClean="0">
                <a:solidFill>
                  <a:srgbClr val="FF0000"/>
                </a:solidFill>
              </a:rPr>
              <a:t>top five global brands </a:t>
            </a:r>
          </a:p>
          <a:p>
            <a:endParaRPr lang="en-US" dirty="0"/>
          </a:p>
          <a:p>
            <a:endParaRPr lang="en-US" dirty="0"/>
          </a:p>
        </p:txBody>
      </p:sp>
    </p:spTree>
    <p:extLst>
      <p:ext uri="{BB962C8B-B14F-4D97-AF65-F5344CB8AC3E}">
        <p14:creationId xmlns:p14="http://schemas.microsoft.com/office/powerpoint/2010/main" xmlns="" val="3397686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v. Product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57274976"/>
              </p:ext>
            </p:extLst>
          </p:nvPr>
        </p:nvGraphicFramePr>
        <p:xfrm>
          <a:off x="1484313" y="2667000"/>
          <a:ext cx="10018712" cy="2625436"/>
        </p:xfrm>
        <a:graphic>
          <a:graphicData uri="http://schemas.openxmlformats.org/drawingml/2006/table">
            <a:tbl>
              <a:tblPr firstRow="1" bandRow="1">
                <a:tableStyleId>{5C22544A-7EE6-4342-B048-85BDC9FD1C3A}</a:tableStyleId>
              </a:tblPr>
              <a:tblGrid>
                <a:gridCol w="5009356"/>
                <a:gridCol w="5009356"/>
              </a:tblGrid>
              <a:tr h="656359">
                <a:tc>
                  <a:txBody>
                    <a:bodyPr/>
                    <a:lstStyle/>
                    <a:p>
                      <a:pPr algn="ctr"/>
                      <a:r>
                        <a:rPr lang="en-US" sz="2600" b="1" dirty="0" smtClean="0"/>
                        <a:t>Product</a:t>
                      </a:r>
                      <a:endParaRPr lang="en-US" sz="2600" b="1" dirty="0"/>
                    </a:p>
                  </a:txBody>
                  <a:tcPr/>
                </a:tc>
                <a:tc>
                  <a:txBody>
                    <a:bodyPr/>
                    <a:lstStyle/>
                    <a:p>
                      <a:pPr algn="ctr"/>
                      <a:r>
                        <a:rPr lang="en-US" sz="2600" b="1" dirty="0" smtClean="0"/>
                        <a:t>Brand</a:t>
                      </a:r>
                      <a:endParaRPr lang="en-US" sz="2600" b="1" dirty="0"/>
                    </a:p>
                  </a:txBody>
                  <a:tcPr/>
                </a:tc>
              </a:tr>
              <a:tr h="656359">
                <a:tc>
                  <a:txBody>
                    <a:bodyPr/>
                    <a:lstStyle/>
                    <a:p>
                      <a:r>
                        <a:rPr lang="en-US" dirty="0" smtClean="0"/>
                        <a:t>A product is something manufactured in a factory</a:t>
                      </a:r>
                      <a:endParaRPr lang="en-US" dirty="0"/>
                    </a:p>
                  </a:txBody>
                  <a:tcPr/>
                </a:tc>
                <a:tc>
                  <a:txBody>
                    <a:bodyPr/>
                    <a:lstStyle/>
                    <a:p>
                      <a:r>
                        <a:rPr lang="en-US" dirty="0" smtClean="0"/>
                        <a:t>A brand is something</a:t>
                      </a:r>
                      <a:r>
                        <a:rPr lang="en-US" baseline="0" dirty="0" smtClean="0"/>
                        <a:t> bought by a customer</a:t>
                      </a:r>
                      <a:endParaRPr lang="en-US" dirty="0"/>
                    </a:p>
                  </a:txBody>
                  <a:tcPr/>
                </a:tc>
              </a:tr>
              <a:tr h="656359">
                <a:tc>
                  <a:txBody>
                    <a:bodyPr/>
                    <a:lstStyle/>
                    <a:p>
                      <a:r>
                        <a:rPr lang="en-US" dirty="0" smtClean="0"/>
                        <a:t>A product can be copied by a competitor</a:t>
                      </a:r>
                      <a:endParaRPr lang="en-US" dirty="0"/>
                    </a:p>
                  </a:txBody>
                  <a:tcPr/>
                </a:tc>
                <a:tc>
                  <a:txBody>
                    <a:bodyPr/>
                    <a:lstStyle/>
                    <a:p>
                      <a:r>
                        <a:rPr lang="en-US" dirty="0" smtClean="0"/>
                        <a:t>A brand is unique</a:t>
                      </a:r>
                      <a:endParaRPr lang="en-US" dirty="0"/>
                    </a:p>
                  </a:txBody>
                  <a:tcPr/>
                </a:tc>
              </a:tr>
              <a:tr h="656359">
                <a:tc>
                  <a:txBody>
                    <a:bodyPr/>
                    <a:lstStyle/>
                    <a:p>
                      <a:r>
                        <a:rPr lang="en-US" dirty="0" smtClean="0"/>
                        <a:t>A product can become outdated quickly</a:t>
                      </a:r>
                      <a:endParaRPr lang="en-US" dirty="0"/>
                    </a:p>
                  </a:txBody>
                  <a:tcPr/>
                </a:tc>
                <a:tc>
                  <a:txBody>
                    <a:bodyPr/>
                    <a:lstStyle/>
                    <a:p>
                      <a:r>
                        <a:rPr lang="en-US" dirty="0" smtClean="0"/>
                        <a:t>A successful brand is timeless</a:t>
                      </a:r>
                      <a:endParaRPr lang="en-US" dirty="0"/>
                    </a:p>
                  </a:txBody>
                  <a:tcPr/>
                </a:tc>
              </a:tr>
            </a:tbl>
          </a:graphicData>
        </a:graphic>
      </p:graphicFrame>
    </p:spTree>
    <p:extLst>
      <p:ext uri="{BB962C8B-B14F-4D97-AF65-F5344CB8AC3E}">
        <p14:creationId xmlns:p14="http://schemas.microsoft.com/office/powerpoint/2010/main" xmlns="" val="196130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l="18741" t="13636" r="17476" b="23485"/>
          <a:stretch>
            <a:fillRect/>
          </a:stretch>
        </p:blipFill>
        <p:spPr bwMode="auto">
          <a:xfrm>
            <a:off x="2234428" y="935183"/>
            <a:ext cx="8987754" cy="49815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srcRect l="24250" t="37195" r="24919" b="10488"/>
          <a:stretch/>
        </p:blipFill>
        <p:spPr>
          <a:xfrm>
            <a:off x="1840229" y="491489"/>
            <a:ext cx="9646921" cy="558505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l="18954" t="13636" r="18210" b="19129"/>
          <a:stretch>
            <a:fillRect/>
          </a:stretch>
        </p:blipFill>
        <p:spPr bwMode="auto">
          <a:xfrm>
            <a:off x="1983783" y="477980"/>
            <a:ext cx="9612471" cy="57827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167537" y="285116"/>
            <a:ext cx="6652260" cy="6461810"/>
          </a:xfrm>
        </p:spPr>
      </p:pic>
    </p:spTree>
    <p:extLst>
      <p:ext uri="{BB962C8B-B14F-4D97-AF65-F5344CB8AC3E}">
        <p14:creationId xmlns:p14="http://schemas.microsoft.com/office/powerpoint/2010/main" xmlns="" val="2563140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1292" y="1738744"/>
            <a:ext cx="10018713" cy="3927765"/>
          </a:xfrm>
        </p:spPr>
        <p:txBody>
          <a:bodyPr>
            <a:normAutofit/>
          </a:bodyPr>
          <a:lstStyle/>
          <a:p>
            <a:pPr algn="ctr">
              <a:buNone/>
            </a:pPr>
            <a:r>
              <a:rPr lang="en-US" sz="3600" dirty="0" smtClean="0"/>
              <a:t>A </a:t>
            </a:r>
            <a:r>
              <a:rPr lang="en-US" sz="3600" b="1" dirty="0" smtClean="0">
                <a:solidFill>
                  <a:srgbClr val="FF0000"/>
                </a:solidFill>
              </a:rPr>
              <a:t>trademark is a word, name</a:t>
            </a:r>
            <a:r>
              <a:rPr lang="en-US" sz="3600" b="1" dirty="0" smtClean="0"/>
              <a:t>, </a:t>
            </a:r>
            <a:r>
              <a:rPr lang="en-US" sz="3600" dirty="0" smtClean="0"/>
              <a:t>symbol, device or a combination of these elements that is given legal protection by the federal government... to prevent other companies from using a similar element that might be confused with the trademarked one.</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84309" y="190499"/>
            <a:ext cx="10018713" cy="1752599"/>
          </a:xfrm>
        </p:spPr>
        <p:txBody>
          <a:bodyPr/>
          <a:lstStyle/>
          <a:p>
            <a:r>
              <a:rPr lang="en-US" dirty="0"/>
              <a:t>Individual Brands</a:t>
            </a:r>
          </a:p>
        </p:txBody>
      </p:sp>
      <p:sp>
        <p:nvSpPr>
          <p:cNvPr id="10243" name="Rectangle 3"/>
          <p:cNvSpPr>
            <a:spLocks noGrp="1" noChangeArrowheads="1"/>
          </p:cNvSpPr>
          <p:nvPr>
            <p:ph idx="1"/>
          </p:nvPr>
        </p:nvSpPr>
        <p:spPr/>
        <p:txBody>
          <a:bodyPr/>
          <a:lstStyle/>
          <a:p>
            <a:endParaRPr lang="en-US"/>
          </a:p>
        </p:txBody>
      </p:sp>
      <p:pic>
        <p:nvPicPr>
          <p:cNvPr id="10244" name="Picture 4" descr="woodsLogo">
            <a:hlinkClick r:id="rId2"/>
          </p:cNvPr>
          <p:cNvPicPr>
            <a:picLocks noChangeAspect="1" noChangeArrowheads="1"/>
          </p:cNvPicPr>
          <p:nvPr/>
        </p:nvPicPr>
        <p:blipFill>
          <a:blip r:embed="rId3"/>
          <a:srcRect/>
          <a:stretch>
            <a:fillRect/>
          </a:stretch>
        </p:blipFill>
        <p:spPr bwMode="auto">
          <a:xfrm>
            <a:off x="711200" y="1447800"/>
            <a:ext cx="2946400" cy="2209800"/>
          </a:xfrm>
          <a:prstGeom prst="rect">
            <a:avLst/>
          </a:prstGeom>
          <a:noFill/>
        </p:spPr>
      </p:pic>
      <p:pic>
        <p:nvPicPr>
          <p:cNvPr id="10245" name="Picture 5" descr="oprah_logo">
            <a:hlinkClick r:id="rId4"/>
          </p:cNvPr>
          <p:cNvPicPr>
            <a:picLocks noChangeAspect="1" noChangeArrowheads="1"/>
          </p:cNvPicPr>
          <p:nvPr/>
        </p:nvPicPr>
        <p:blipFill>
          <a:blip r:embed="rId5"/>
          <a:srcRect b="25000"/>
          <a:stretch>
            <a:fillRect/>
          </a:stretch>
        </p:blipFill>
        <p:spPr bwMode="auto">
          <a:xfrm>
            <a:off x="8737601" y="1524000"/>
            <a:ext cx="2859617" cy="2057400"/>
          </a:xfrm>
          <a:prstGeom prst="rect">
            <a:avLst/>
          </a:prstGeom>
          <a:noFill/>
        </p:spPr>
      </p:pic>
      <p:pic>
        <p:nvPicPr>
          <p:cNvPr id="10246" name="Picture 6" descr="air-jordan-logo-psd2918">
            <a:hlinkClick r:id="rId6"/>
          </p:cNvPr>
          <p:cNvPicPr>
            <a:picLocks noChangeAspect="1" noChangeArrowheads="1"/>
          </p:cNvPicPr>
          <p:nvPr/>
        </p:nvPicPr>
        <p:blipFill>
          <a:blip r:embed="rId7"/>
          <a:srcRect/>
          <a:stretch>
            <a:fillRect/>
          </a:stretch>
        </p:blipFill>
        <p:spPr bwMode="auto">
          <a:xfrm>
            <a:off x="4532310" y="1494278"/>
            <a:ext cx="3123305" cy="2186730"/>
          </a:xfrm>
          <a:prstGeom prst="rect">
            <a:avLst/>
          </a:prstGeom>
          <a:noFill/>
        </p:spPr>
      </p:pic>
      <p:pic>
        <p:nvPicPr>
          <p:cNvPr id="10247" name="Picture 7" descr="TRELV640lg">
            <a:hlinkClick r:id="rId8"/>
          </p:cNvPr>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8229600" y="4114800"/>
            <a:ext cx="3657600" cy="2743200"/>
          </a:xfrm>
          <a:prstGeom prst="rect">
            <a:avLst/>
          </a:prstGeom>
          <a:noFill/>
        </p:spPr>
      </p:pic>
      <p:pic>
        <p:nvPicPr>
          <p:cNvPr id="10248" name="Picture 8" descr="Lebron_James-logo-C3F01E0E7A-seeklogo">
            <a:hlinkClick r:id="rId10"/>
          </p:cNvPr>
          <p:cNvPicPr>
            <a:picLocks noChangeAspect="1" noChangeArrowheads="1"/>
          </p:cNvPicPr>
          <p:nvPr/>
        </p:nvPicPr>
        <p:blipFill>
          <a:blip r:embed="rId11"/>
          <a:srcRect/>
          <a:stretch>
            <a:fillRect/>
          </a:stretch>
        </p:blipFill>
        <p:spPr bwMode="auto">
          <a:xfrm>
            <a:off x="630609" y="4302173"/>
            <a:ext cx="3149600" cy="2362200"/>
          </a:xfrm>
          <a:prstGeom prst="rect">
            <a:avLst/>
          </a:prstGeom>
          <a:noFill/>
        </p:spPr>
      </p:pic>
      <p:pic>
        <p:nvPicPr>
          <p:cNvPr id="2" name="Picture 1"/>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4529615" y="4308427"/>
            <a:ext cx="2929569" cy="235594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1" y="194311"/>
            <a:ext cx="10018713" cy="1314450"/>
          </a:xfrm>
        </p:spPr>
        <p:txBody>
          <a:bodyPr>
            <a:normAutofit/>
          </a:bodyPr>
          <a:lstStyle/>
          <a:p>
            <a:r>
              <a:rPr lang="en-US" sz="5600" dirty="0" smtClean="0"/>
              <a:t>™   v.    </a:t>
            </a:r>
            <a:r>
              <a:rPr lang="en-US" sz="5600" b="1" dirty="0" smtClean="0"/>
              <a:t>®</a:t>
            </a:r>
            <a:endParaRPr lang="en-US" sz="5600" dirty="0"/>
          </a:p>
        </p:txBody>
      </p:sp>
      <p:sp>
        <p:nvSpPr>
          <p:cNvPr id="3" name="Content Placeholder 2"/>
          <p:cNvSpPr>
            <a:spLocks noGrp="1"/>
          </p:cNvSpPr>
          <p:nvPr>
            <p:ph idx="1"/>
          </p:nvPr>
        </p:nvSpPr>
        <p:spPr>
          <a:xfrm>
            <a:off x="525780" y="1417321"/>
            <a:ext cx="11510010" cy="5097780"/>
          </a:xfrm>
        </p:spPr>
        <p:txBody>
          <a:bodyPr>
            <a:normAutofit fontScale="85000" lnSpcReduction="20000"/>
          </a:bodyPr>
          <a:lstStyle/>
          <a:p>
            <a:pPr>
              <a:buNone/>
            </a:pPr>
            <a:r>
              <a:rPr lang="en-US" sz="3100" b="1" dirty="0" smtClean="0"/>
              <a:t>Trademark ™</a:t>
            </a:r>
          </a:p>
          <a:p>
            <a:pPr lvl="1"/>
            <a:r>
              <a:rPr lang="en-US" sz="3100" dirty="0" smtClean="0"/>
              <a:t>A way to alert the public to your claim. It is not registered with the US Patent and Trademark Office.</a:t>
            </a:r>
          </a:p>
          <a:p>
            <a:pPr>
              <a:buNone/>
            </a:pPr>
            <a:endParaRPr lang="en-US" sz="3100" dirty="0" smtClean="0"/>
          </a:p>
          <a:p>
            <a:pPr>
              <a:buNone/>
            </a:pPr>
            <a:r>
              <a:rPr lang="en-US" sz="3100" b="1" dirty="0" smtClean="0"/>
              <a:t>Registered Trademark®</a:t>
            </a:r>
          </a:p>
          <a:p>
            <a:pPr lvl="1"/>
            <a:r>
              <a:rPr lang="en-US" sz="3100" dirty="0" smtClean="0"/>
              <a:t>Can only be used once the trademark registered with the US Patent and Trademark Office.</a:t>
            </a:r>
          </a:p>
          <a:p>
            <a:pPr lvl="1"/>
            <a:endParaRPr lang="en-US" sz="3100" dirty="0"/>
          </a:p>
          <a:p>
            <a:r>
              <a:rPr lang="en-US" sz="2800" dirty="0"/>
              <a:t>The US Patent and Trademark Office registers </a:t>
            </a:r>
            <a:r>
              <a:rPr lang="en-US" sz="2800" b="1" dirty="0"/>
              <a:t>more than 350,000 </a:t>
            </a:r>
            <a:r>
              <a:rPr lang="en-US" sz="2800" dirty="0"/>
              <a:t>trademarks per </a:t>
            </a:r>
            <a:r>
              <a:rPr lang="en-US" sz="2800" dirty="0" smtClean="0"/>
              <a:t>year</a:t>
            </a:r>
            <a:endParaRPr lang="en-US" sz="2800" dirty="0"/>
          </a:p>
          <a:p>
            <a:endParaRPr lang="en-US" sz="2800" dirty="0" smtClean="0"/>
          </a:p>
          <a:p>
            <a:r>
              <a:rPr lang="en-US" sz="2800" dirty="0" smtClean="0"/>
              <a:t>It </a:t>
            </a:r>
            <a:r>
              <a:rPr lang="en-US" sz="2800" dirty="0"/>
              <a:t>is difficult to create a new brand name as so many names are already </a:t>
            </a:r>
            <a:r>
              <a:rPr lang="en-US" sz="2800" dirty="0" smtClean="0"/>
              <a:t>taken</a:t>
            </a:r>
            <a:endParaRPr lang="en-US" sz="2800" dirty="0"/>
          </a:p>
          <a:p>
            <a:pPr lvl="1"/>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Grp="1" noChangeAspect="1" noChangeArrowheads="1"/>
          </p:cNvPicPr>
          <p:nvPr>
            <p:ph idx="1"/>
          </p:nvPr>
        </p:nvPicPr>
        <p:blipFill>
          <a:blip r:embed="rId2"/>
          <a:srcRect l="19407" t="12639" r="19850" b="17738"/>
          <a:stretch>
            <a:fillRect/>
          </a:stretch>
        </p:blipFill>
        <p:spPr bwMode="auto">
          <a:xfrm>
            <a:off x="2757055" y="249382"/>
            <a:ext cx="7190509" cy="4633701"/>
          </a:xfrm>
          <a:prstGeom prst="rect">
            <a:avLst/>
          </a:prstGeom>
          <a:noFill/>
          <a:ln w="9525">
            <a:noFill/>
            <a:miter lim="800000"/>
            <a:headEnd/>
            <a:tailEnd/>
          </a:ln>
          <a:effectLst/>
        </p:spPr>
      </p:pic>
      <p:sp>
        <p:nvSpPr>
          <p:cNvPr id="9" name="Rectangle 8"/>
          <p:cNvSpPr/>
          <p:nvPr/>
        </p:nvSpPr>
        <p:spPr>
          <a:xfrm>
            <a:off x="2168829" y="5098472"/>
            <a:ext cx="9787644" cy="1323439"/>
          </a:xfrm>
          <a:prstGeom prst="rect">
            <a:avLst/>
          </a:prstGeom>
          <a:solidFill>
            <a:schemeClr val="tx1"/>
          </a:solidFill>
        </p:spPr>
        <p:txBody>
          <a:bodyPr wrap="square" lIns="91440" tIns="45720" rIns="91440" bIns="45720">
            <a:spAutoFit/>
          </a:bodyP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Brand Name                      Trade Name  </a:t>
            </a:r>
          </a:p>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Trademark                     Trade Character</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Grp="1" noChangeAspect="1" noChangeArrowheads="1"/>
          </p:cNvPicPr>
          <p:nvPr>
            <p:ph idx="1"/>
          </p:nvPr>
        </p:nvPicPr>
        <p:blipFill>
          <a:blip r:embed="rId2"/>
          <a:srcRect l="19407" t="12639" r="19850" b="17738"/>
          <a:stretch>
            <a:fillRect/>
          </a:stretch>
        </p:blipFill>
        <p:spPr bwMode="auto">
          <a:xfrm>
            <a:off x="2757055" y="249382"/>
            <a:ext cx="7190509" cy="4633701"/>
          </a:xfrm>
          <a:prstGeom prst="rect">
            <a:avLst/>
          </a:prstGeom>
          <a:noFill/>
          <a:ln w="9525">
            <a:noFill/>
            <a:miter lim="800000"/>
            <a:headEnd/>
            <a:tailEnd/>
          </a:ln>
          <a:effectLst/>
        </p:spPr>
      </p:pic>
      <p:sp>
        <p:nvSpPr>
          <p:cNvPr id="9" name="Rectangle 8"/>
          <p:cNvSpPr/>
          <p:nvPr/>
        </p:nvSpPr>
        <p:spPr>
          <a:xfrm>
            <a:off x="2168829" y="5098472"/>
            <a:ext cx="9787644" cy="1323439"/>
          </a:xfrm>
          <a:prstGeom prst="rect">
            <a:avLst/>
          </a:prstGeom>
          <a:solidFill>
            <a:schemeClr val="tx1"/>
          </a:solidFill>
        </p:spPr>
        <p:txBody>
          <a:bodyPr wrap="square" lIns="91440" tIns="45720" rIns="91440" bIns="45720">
            <a:spAutoFit/>
          </a:bodyP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Brand Name                      Trade Name  </a:t>
            </a:r>
          </a:p>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Trademark                     Trade Character</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Rectangle 1"/>
          <p:cNvSpPr/>
          <p:nvPr/>
        </p:nvSpPr>
        <p:spPr>
          <a:xfrm>
            <a:off x="8266768" y="2361545"/>
            <a:ext cx="3060362" cy="646331"/>
          </a:xfrm>
          <a:prstGeom prst="rect">
            <a:avLst/>
          </a:prstGeom>
          <a:solidFill>
            <a:schemeClr val="bg1"/>
          </a:solidFill>
        </p:spPr>
        <p:txBody>
          <a:bodyPr wrap="squar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Brand Name</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8280223" y="1732556"/>
            <a:ext cx="3060362" cy="646331"/>
          </a:xfrm>
          <a:prstGeom prst="rect">
            <a:avLst/>
          </a:prstGeom>
          <a:solidFill>
            <a:schemeClr val="bg1"/>
          </a:solidFill>
        </p:spPr>
        <p:txBody>
          <a:bodyPr wrap="squar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Trade</a:t>
            </a:r>
            <a:r>
              <a:rPr lang="en-US" sz="3600" b="0" cap="none" spc="0" dirty="0" smtClean="0">
                <a:ln w="0"/>
                <a:solidFill>
                  <a:schemeClr val="tx1"/>
                </a:solidFill>
                <a:effectLst>
                  <a:outerShdw blurRad="38100" dist="19050" dir="2700000" algn="tl" rotWithShape="0">
                    <a:schemeClr val="dk1">
                      <a:alpha val="40000"/>
                    </a:schemeClr>
                  </a:outerShdw>
                </a:effectLst>
              </a:rPr>
              <a:t> Name</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8280223" y="2900099"/>
            <a:ext cx="3060362" cy="646331"/>
          </a:xfrm>
          <a:prstGeom prst="rect">
            <a:avLst/>
          </a:prstGeom>
          <a:solidFill>
            <a:schemeClr val="bg1"/>
          </a:solidFill>
        </p:spPr>
        <p:txBody>
          <a:bodyPr wrap="squar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Trademark</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8280222" y="3546430"/>
            <a:ext cx="3286937" cy="646331"/>
          </a:xfrm>
          <a:prstGeom prst="rect">
            <a:avLst/>
          </a:prstGeom>
          <a:solidFill>
            <a:schemeClr val="bg1"/>
          </a:solidFill>
        </p:spPr>
        <p:txBody>
          <a:bodyPr wrap="squar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Trade Character</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3872176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a:xfrm>
            <a:off x="1484310" y="2036619"/>
            <a:ext cx="10018713" cy="3754582"/>
          </a:xfrm>
        </p:spPr>
        <p:txBody>
          <a:bodyPr>
            <a:normAutofit fontScale="92500" lnSpcReduction="20000"/>
          </a:bodyPr>
          <a:lstStyle/>
          <a:p>
            <a:r>
              <a:rPr lang="en-US" dirty="0" smtClean="0"/>
              <a:t>Create a design of a product that includes:</a:t>
            </a:r>
          </a:p>
          <a:p>
            <a:pPr>
              <a:buNone/>
            </a:pPr>
            <a:r>
              <a:rPr lang="en-US" dirty="0" smtClean="0"/>
              <a:t>		1. </a:t>
            </a:r>
            <a:r>
              <a:rPr lang="en-US" b="1" dirty="0" smtClean="0"/>
              <a:t>Brand Name (include your first name)</a:t>
            </a:r>
          </a:p>
          <a:p>
            <a:pPr>
              <a:buNone/>
            </a:pPr>
            <a:r>
              <a:rPr lang="en-US" dirty="0" smtClean="0"/>
              <a:t>		2. </a:t>
            </a:r>
            <a:r>
              <a:rPr lang="en-US" b="1" dirty="0" smtClean="0"/>
              <a:t>Trade Name (include your last name)</a:t>
            </a:r>
          </a:p>
          <a:p>
            <a:pPr>
              <a:buNone/>
            </a:pPr>
            <a:r>
              <a:rPr lang="en-US" dirty="0" smtClean="0"/>
              <a:t>		3. </a:t>
            </a:r>
            <a:r>
              <a:rPr lang="en-US" b="1" dirty="0" smtClean="0"/>
              <a:t>Trademark (TM) or ®</a:t>
            </a:r>
          </a:p>
          <a:p>
            <a:pPr>
              <a:buNone/>
            </a:pPr>
            <a:r>
              <a:rPr lang="en-US" dirty="0" smtClean="0"/>
              <a:t>		4. </a:t>
            </a:r>
            <a:r>
              <a:rPr lang="en-US" b="1" dirty="0" smtClean="0"/>
              <a:t>Trade Character</a:t>
            </a:r>
          </a:p>
          <a:p>
            <a:pPr>
              <a:buNone/>
            </a:pPr>
            <a:r>
              <a:rPr lang="en-US" dirty="0" smtClean="0"/>
              <a:t>		5. A </a:t>
            </a:r>
            <a:r>
              <a:rPr lang="en-US" b="1" dirty="0" smtClean="0"/>
              <a:t>slogan that explains what your product is</a:t>
            </a:r>
          </a:p>
          <a:p>
            <a:endParaRPr lang="en-US" dirty="0" smtClean="0"/>
          </a:p>
          <a:p>
            <a:r>
              <a:rPr lang="en-US" dirty="0" smtClean="0"/>
              <a:t>The product can be anything you choose. The design can be created by hand or  digitally. It should be in color and be an example of your best work.</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5591" y="171450"/>
            <a:ext cx="5213669" cy="1752599"/>
          </a:xfrm>
        </p:spPr>
        <p:txBody>
          <a:bodyPr/>
          <a:lstStyle/>
          <a:p>
            <a:pPr algn="l"/>
            <a:r>
              <a:rPr lang="en-US" b="1" dirty="0" smtClean="0">
                <a:solidFill>
                  <a:srgbClr val="FF0000"/>
                </a:solidFill>
              </a:rPr>
              <a:t>Grading Sheet</a:t>
            </a:r>
            <a:endParaRPr lang="en-US" b="1" dirty="0">
              <a:solidFill>
                <a:srgbClr val="FF0000"/>
              </a:solidFill>
            </a:endParaRPr>
          </a:p>
        </p:txBody>
      </p:sp>
      <p:pic>
        <p:nvPicPr>
          <p:cNvPr id="4" name="Content Placeholder 3"/>
          <p:cNvPicPr>
            <a:picLocks noGrp="1" noChangeAspect="1"/>
          </p:cNvPicPr>
          <p:nvPr>
            <p:ph idx="1"/>
          </p:nvPr>
        </p:nvPicPr>
        <p:blipFill rotWithShape="1">
          <a:blip r:embed="rId2"/>
          <a:srcRect l="26102" t="22195" r="24508" b="24390"/>
          <a:stretch/>
        </p:blipFill>
        <p:spPr>
          <a:xfrm>
            <a:off x="2491739" y="1374172"/>
            <a:ext cx="8926831" cy="5430487"/>
          </a:xfrm>
          <a:prstGeom prst="rect">
            <a:avLst/>
          </a:prstGeom>
        </p:spPr>
      </p:pic>
    </p:spTree>
    <p:extLst>
      <p:ext uri="{BB962C8B-B14F-4D97-AF65-F5344CB8AC3E}">
        <p14:creationId xmlns:p14="http://schemas.microsoft.com/office/powerpoint/2010/main" xmlns="" val="23137775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28600"/>
            <a:ext cx="10018713" cy="1752599"/>
          </a:xfrm>
        </p:spPr>
        <p:txBody>
          <a:bodyPr/>
          <a:lstStyle/>
          <a:p>
            <a:r>
              <a:rPr lang="en-US" dirty="0" smtClean="0"/>
              <a:t>Name Based on Information Given?</a:t>
            </a:r>
            <a:endParaRPr lang="en-US" dirty="0"/>
          </a:p>
        </p:txBody>
      </p:sp>
      <p:pic>
        <p:nvPicPr>
          <p:cNvPr id="4098" name="Picture 2"/>
          <p:cNvPicPr>
            <a:picLocks noGrp="1" noChangeAspect="1" noChangeArrowheads="1"/>
          </p:cNvPicPr>
          <p:nvPr>
            <p:ph idx="1"/>
          </p:nvPr>
        </p:nvPicPr>
        <p:blipFill>
          <a:blip r:embed="rId2"/>
          <a:srcRect l="3280" t="23571" r="4542" b="9084"/>
          <a:stretch>
            <a:fillRect/>
          </a:stretch>
        </p:blipFill>
        <p:spPr bwMode="auto">
          <a:xfrm>
            <a:off x="2378867" y="1565910"/>
            <a:ext cx="8001000" cy="5029200"/>
          </a:xfrm>
          <a:prstGeom prst="rect">
            <a:avLst/>
          </a:prstGeom>
          <a:noFill/>
          <a:ln w="9525">
            <a:noFill/>
            <a:miter lim="800000"/>
            <a:headEnd/>
            <a:tailEnd/>
          </a:ln>
          <a:effectLst/>
        </p:spPr>
      </p:pic>
    </p:spTree>
    <p:extLst>
      <p:ext uri="{BB962C8B-B14F-4D97-AF65-F5344CB8AC3E}">
        <p14:creationId xmlns:p14="http://schemas.microsoft.com/office/powerpoint/2010/main" xmlns="" val="30100271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2932" t="32805" r="39119" b="7927"/>
          <a:stretch/>
        </p:blipFill>
        <p:spPr>
          <a:xfrm>
            <a:off x="1611629" y="445770"/>
            <a:ext cx="8732521" cy="6071536"/>
          </a:xfrm>
          <a:prstGeom prst="rect">
            <a:avLst/>
          </a:prstGeom>
        </p:spPr>
      </p:pic>
    </p:spTree>
    <p:extLst>
      <p:ext uri="{BB962C8B-B14F-4D97-AF65-F5344CB8AC3E}">
        <p14:creationId xmlns:p14="http://schemas.microsoft.com/office/powerpoint/2010/main" xmlns="" val="40740469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srcRect l="13177" t="33171" r="38707" b="7560"/>
          <a:stretch/>
        </p:blipFill>
        <p:spPr>
          <a:xfrm>
            <a:off x="1954530" y="480060"/>
            <a:ext cx="8721090" cy="6042658"/>
          </a:xfrm>
          <a:prstGeom prst="rect">
            <a:avLst/>
          </a:prstGeom>
        </p:spPr>
      </p:pic>
    </p:spTree>
    <p:extLst>
      <p:ext uri="{BB962C8B-B14F-4D97-AF65-F5344CB8AC3E}">
        <p14:creationId xmlns:p14="http://schemas.microsoft.com/office/powerpoint/2010/main" xmlns="" val="18219278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Luis Suarez Brand (Adv Marketing)"/>
          <p:cNvPicPr>
            <a:picLocks noGrp="1" noChangeAspect="1" noChangeArrowheads="1"/>
          </p:cNvPicPr>
          <p:nvPr>
            <p:ph/>
          </p:nvPr>
        </p:nvPicPr>
        <p:blipFill>
          <a:blip r:embed="rId2">
            <a:extLst>
              <a:ext uri="{28A0092B-C50C-407E-A947-70E740481C1C}">
                <a14:useLocalDpi xmlns:a14="http://schemas.microsoft.com/office/drawing/2010/main" xmlns="" val="0"/>
              </a:ext>
            </a:extLst>
          </a:blip>
          <a:srcRect/>
          <a:stretch>
            <a:fillRect/>
          </a:stretch>
        </p:blipFill>
        <p:spPr>
          <a:xfrm>
            <a:off x="2309814" y="274639"/>
            <a:ext cx="7572375" cy="58515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126" name="Oval 6"/>
          <p:cNvSpPr>
            <a:spLocks noChangeArrowheads="1"/>
          </p:cNvSpPr>
          <p:nvPr/>
        </p:nvSpPr>
        <p:spPr bwMode="auto">
          <a:xfrm>
            <a:off x="7239000" y="1066800"/>
            <a:ext cx="381000" cy="533400"/>
          </a:xfrm>
          <a:prstGeom prst="ellipse">
            <a:avLst/>
          </a:prstGeom>
          <a:noFill/>
          <a:ln w="571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7" name="Oval 7"/>
          <p:cNvSpPr>
            <a:spLocks noChangeArrowheads="1"/>
          </p:cNvSpPr>
          <p:nvPr/>
        </p:nvSpPr>
        <p:spPr bwMode="auto">
          <a:xfrm>
            <a:off x="2667000" y="990600"/>
            <a:ext cx="4800600" cy="1219200"/>
          </a:xfrm>
          <a:prstGeom prst="ellipse">
            <a:avLst/>
          </a:prstGeom>
          <a:noFill/>
          <a:ln w="571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8" name="Oval 8"/>
          <p:cNvSpPr>
            <a:spLocks noChangeArrowheads="1"/>
          </p:cNvSpPr>
          <p:nvPr/>
        </p:nvSpPr>
        <p:spPr bwMode="auto">
          <a:xfrm>
            <a:off x="4038600" y="4419600"/>
            <a:ext cx="2286000" cy="990600"/>
          </a:xfrm>
          <a:prstGeom prst="ellipse">
            <a:avLst/>
          </a:pr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9" name="Oval 9"/>
          <p:cNvSpPr>
            <a:spLocks noChangeArrowheads="1"/>
          </p:cNvSpPr>
          <p:nvPr/>
        </p:nvSpPr>
        <p:spPr bwMode="auto">
          <a:xfrm>
            <a:off x="2895600" y="2133600"/>
            <a:ext cx="4495800" cy="1295400"/>
          </a:xfrm>
          <a:prstGeom prst="ellipse">
            <a:avLst/>
          </a:prstGeom>
          <a:noFill/>
          <a:ln w="381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xmlns="" val="18374661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528843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268" name="Picture 4" descr="woodsLogo">
            <a:hlinkClick r:id="rId2"/>
          </p:cNvPr>
          <p:cNvPicPr>
            <a:picLocks noChangeAspect="1" noChangeArrowheads="1"/>
          </p:cNvPicPr>
          <p:nvPr/>
        </p:nvPicPr>
        <p:blipFill>
          <a:blip r:embed="rId3"/>
          <a:srcRect/>
          <a:stretch>
            <a:fillRect/>
          </a:stretch>
        </p:blipFill>
        <p:spPr bwMode="auto">
          <a:xfrm>
            <a:off x="11110" y="19050"/>
            <a:ext cx="2946400" cy="2209800"/>
          </a:xfrm>
          <a:prstGeom prst="rect">
            <a:avLst/>
          </a:prstGeom>
          <a:noFill/>
        </p:spPr>
      </p:pic>
      <p:pic>
        <p:nvPicPr>
          <p:cNvPr id="11269" name="Picture 5" descr="oprah_logo">
            <a:hlinkClick r:id="rId4"/>
          </p:cNvPr>
          <p:cNvPicPr>
            <a:picLocks noChangeAspect="1" noChangeArrowheads="1"/>
          </p:cNvPicPr>
          <p:nvPr/>
        </p:nvPicPr>
        <p:blipFill>
          <a:blip r:embed="rId5"/>
          <a:srcRect b="25000"/>
          <a:stretch>
            <a:fillRect/>
          </a:stretch>
        </p:blipFill>
        <p:spPr bwMode="auto">
          <a:xfrm>
            <a:off x="8722783" y="302893"/>
            <a:ext cx="2859617" cy="2057400"/>
          </a:xfrm>
          <a:prstGeom prst="rect">
            <a:avLst/>
          </a:prstGeom>
          <a:noFill/>
        </p:spPr>
      </p:pic>
      <p:pic>
        <p:nvPicPr>
          <p:cNvPr id="11270" name="Picture 6" descr="air-jordan-logo-psd2918">
            <a:hlinkClick r:id="rId6"/>
          </p:cNvPr>
          <p:cNvPicPr>
            <a:picLocks noChangeAspect="1" noChangeArrowheads="1"/>
          </p:cNvPicPr>
          <p:nvPr/>
        </p:nvPicPr>
        <p:blipFill>
          <a:blip r:embed="rId7"/>
          <a:srcRect/>
          <a:stretch>
            <a:fillRect/>
          </a:stretch>
        </p:blipFill>
        <p:spPr bwMode="auto">
          <a:xfrm>
            <a:off x="4699000" y="288131"/>
            <a:ext cx="2387600" cy="1671638"/>
          </a:xfrm>
          <a:prstGeom prst="rect">
            <a:avLst/>
          </a:prstGeom>
          <a:noFill/>
        </p:spPr>
      </p:pic>
      <p:pic>
        <p:nvPicPr>
          <p:cNvPr id="11271" name="Picture 7" descr="TRELV640lg">
            <a:hlinkClick r:id="rId8"/>
          </p:cNvPr>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8331200" y="3497580"/>
            <a:ext cx="3657600" cy="2743200"/>
          </a:xfrm>
          <a:prstGeom prst="rect">
            <a:avLst/>
          </a:prstGeom>
          <a:noFill/>
        </p:spPr>
      </p:pic>
      <p:pic>
        <p:nvPicPr>
          <p:cNvPr id="11272" name="Picture 8" descr="Lebron_James-logo-C3F01E0E7A-seeklogo">
            <a:hlinkClick r:id="rId10"/>
          </p:cNvPr>
          <p:cNvPicPr>
            <a:picLocks noChangeAspect="1" noChangeArrowheads="1"/>
          </p:cNvPicPr>
          <p:nvPr/>
        </p:nvPicPr>
        <p:blipFill>
          <a:blip r:embed="rId11"/>
          <a:srcRect/>
          <a:stretch>
            <a:fillRect/>
          </a:stretch>
        </p:blipFill>
        <p:spPr bwMode="auto">
          <a:xfrm>
            <a:off x="203200" y="3676647"/>
            <a:ext cx="3149600" cy="2362200"/>
          </a:xfrm>
          <a:prstGeom prst="rect">
            <a:avLst/>
          </a:prstGeom>
          <a:noFill/>
        </p:spPr>
      </p:pic>
      <p:sp>
        <p:nvSpPr>
          <p:cNvPr id="11273" name="WordArt 9"/>
          <p:cNvSpPr>
            <a:spLocks noChangeArrowheads="1" noChangeShapeType="1" noTextEdit="1"/>
          </p:cNvSpPr>
          <p:nvPr/>
        </p:nvSpPr>
        <p:spPr bwMode="auto">
          <a:xfrm>
            <a:off x="41375" y="2087878"/>
            <a:ext cx="2916135" cy="1192531"/>
          </a:xfrm>
          <a:prstGeom prst="rect">
            <a:avLst/>
          </a:prstGeom>
        </p:spPr>
        <p:txBody>
          <a:bodyPr wrap="none" fromWordArt="1">
            <a:prstTxWarp prst="textPlain">
              <a:avLst>
                <a:gd name="adj" fmla="val 50000"/>
              </a:avLst>
            </a:prstTxWarp>
          </a:bodyPr>
          <a:lstStyle/>
          <a:p>
            <a:pPr algn="ctr"/>
            <a:r>
              <a:rPr lang="en-US" sz="3600" kern="10" dirty="0" smtClean="0">
                <a:ln w="9525">
                  <a:solidFill>
                    <a:schemeClr val="tx1"/>
                  </a:solidFill>
                  <a:round/>
                  <a:headEnd/>
                  <a:tailEnd/>
                </a:ln>
                <a:solidFill>
                  <a:srgbClr val="FF0000"/>
                </a:solidFill>
                <a:latin typeface="Arial Black"/>
              </a:rPr>
              <a:t>Tiger</a:t>
            </a:r>
          </a:p>
          <a:p>
            <a:pPr algn="ctr"/>
            <a:r>
              <a:rPr lang="en-US" sz="3600" kern="10" dirty="0" smtClean="0">
                <a:ln w="9525">
                  <a:solidFill>
                    <a:schemeClr val="tx1"/>
                  </a:solidFill>
                  <a:round/>
                  <a:headEnd/>
                  <a:tailEnd/>
                </a:ln>
                <a:solidFill>
                  <a:srgbClr val="FF0000"/>
                </a:solidFill>
                <a:latin typeface="Arial Black"/>
              </a:rPr>
              <a:t> </a:t>
            </a:r>
            <a:r>
              <a:rPr lang="en-US" sz="3600" kern="10" dirty="0">
                <a:ln w="9525">
                  <a:solidFill>
                    <a:schemeClr val="tx1"/>
                  </a:solidFill>
                  <a:round/>
                  <a:headEnd/>
                  <a:tailEnd/>
                </a:ln>
                <a:solidFill>
                  <a:srgbClr val="FF0000"/>
                </a:solidFill>
                <a:latin typeface="Arial Black"/>
              </a:rPr>
              <a:t>Woods</a:t>
            </a:r>
          </a:p>
        </p:txBody>
      </p:sp>
      <p:sp>
        <p:nvSpPr>
          <p:cNvPr id="11274" name="WordArt 10"/>
          <p:cNvSpPr>
            <a:spLocks noChangeArrowheads="1" noChangeShapeType="1" noTextEdit="1"/>
          </p:cNvSpPr>
          <p:nvPr/>
        </p:nvSpPr>
        <p:spPr bwMode="auto">
          <a:xfrm>
            <a:off x="4267200" y="2112643"/>
            <a:ext cx="3251200" cy="495300"/>
          </a:xfrm>
          <a:prstGeom prst="rect">
            <a:avLst/>
          </a:prstGeom>
        </p:spPr>
        <p:txBody>
          <a:bodyPr wrap="none" fromWordArt="1">
            <a:prstTxWarp prst="textPlain">
              <a:avLst>
                <a:gd name="adj" fmla="val 50000"/>
              </a:avLst>
            </a:prstTxWarp>
          </a:bodyPr>
          <a:lstStyle/>
          <a:p>
            <a:pPr algn="ctr"/>
            <a:r>
              <a:rPr lang="en-US" sz="3600" kern="10" dirty="0">
                <a:ln w="9525">
                  <a:solidFill>
                    <a:schemeClr val="tx1"/>
                  </a:solidFill>
                  <a:round/>
                  <a:headEnd/>
                  <a:tailEnd/>
                </a:ln>
                <a:solidFill>
                  <a:srgbClr val="000000"/>
                </a:solidFill>
                <a:latin typeface="Arial Black"/>
              </a:rPr>
              <a:t>Jordan</a:t>
            </a:r>
          </a:p>
        </p:txBody>
      </p:sp>
      <p:sp>
        <p:nvSpPr>
          <p:cNvPr id="11275" name="WordArt 11"/>
          <p:cNvSpPr>
            <a:spLocks noChangeArrowheads="1" noChangeShapeType="1" noTextEdit="1"/>
          </p:cNvSpPr>
          <p:nvPr/>
        </p:nvSpPr>
        <p:spPr bwMode="auto">
          <a:xfrm>
            <a:off x="8432800" y="2360293"/>
            <a:ext cx="3251200" cy="495300"/>
          </a:xfrm>
          <a:prstGeom prst="rect">
            <a:avLst/>
          </a:prstGeom>
        </p:spPr>
        <p:txBody>
          <a:bodyPr wrap="none" fromWordArt="1">
            <a:prstTxWarp prst="textPlain">
              <a:avLst>
                <a:gd name="adj" fmla="val 50000"/>
              </a:avLst>
            </a:prstTxWarp>
          </a:bodyPr>
          <a:lstStyle/>
          <a:p>
            <a:pPr algn="ctr"/>
            <a:r>
              <a:rPr lang="en-US" sz="3600" kern="10" dirty="0">
                <a:ln w="9525">
                  <a:solidFill>
                    <a:schemeClr val="tx1"/>
                  </a:solidFill>
                  <a:round/>
                  <a:headEnd/>
                  <a:tailEnd/>
                </a:ln>
                <a:solidFill>
                  <a:srgbClr val="000000"/>
                </a:solidFill>
                <a:latin typeface="Arial Black"/>
              </a:rPr>
              <a:t>Oprah</a:t>
            </a:r>
          </a:p>
        </p:txBody>
      </p:sp>
      <p:sp>
        <p:nvSpPr>
          <p:cNvPr id="11276" name="WordArt 12"/>
          <p:cNvSpPr>
            <a:spLocks noChangeArrowheads="1" noChangeShapeType="1" noTextEdit="1"/>
          </p:cNvSpPr>
          <p:nvPr/>
        </p:nvSpPr>
        <p:spPr bwMode="auto">
          <a:xfrm>
            <a:off x="8534400" y="6214110"/>
            <a:ext cx="3251200" cy="495300"/>
          </a:xfrm>
          <a:prstGeom prst="rect">
            <a:avLst/>
          </a:prstGeom>
        </p:spPr>
        <p:txBody>
          <a:bodyPr wrap="none" fromWordArt="1">
            <a:prstTxWarp prst="textPlain">
              <a:avLst>
                <a:gd name="adj" fmla="val 50000"/>
              </a:avLst>
            </a:prstTxWarp>
          </a:bodyPr>
          <a:lstStyle/>
          <a:p>
            <a:pPr algn="ctr"/>
            <a:r>
              <a:rPr lang="en-US" sz="3600" kern="10" dirty="0">
                <a:ln w="34925">
                  <a:solidFill>
                    <a:schemeClr val="tx1"/>
                  </a:solidFill>
                  <a:round/>
                  <a:headEnd/>
                  <a:tailEnd/>
                </a:ln>
                <a:solidFill>
                  <a:srgbClr val="FF0000"/>
                </a:solidFill>
                <a:latin typeface="Arial Black"/>
              </a:rPr>
              <a:t>Elvis</a:t>
            </a:r>
          </a:p>
        </p:txBody>
      </p:sp>
      <p:sp>
        <p:nvSpPr>
          <p:cNvPr id="11277" name="WordArt 13"/>
          <p:cNvSpPr>
            <a:spLocks noChangeArrowheads="1" noChangeShapeType="1" noTextEdit="1"/>
          </p:cNvSpPr>
          <p:nvPr/>
        </p:nvSpPr>
        <p:spPr bwMode="auto">
          <a:xfrm>
            <a:off x="198487" y="6096000"/>
            <a:ext cx="3251200" cy="495300"/>
          </a:xfrm>
          <a:prstGeom prst="rect">
            <a:avLst/>
          </a:prstGeom>
        </p:spPr>
        <p:txBody>
          <a:bodyPr wrap="none" fromWordArt="1">
            <a:prstTxWarp prst="textPlain">
              <a:avLst>
                <a:gd name="adj" fmla="val 50000"/>
              </a:avLst>
            </a:prstTxWarp>
          </a:bodyPr>
          <a:lstStyle/>
          <a:p>
            <a:pPr algn="ctr"/>
            <a:r>
              <a:rPr lang="en-US" sz="3600" kern="10" dirty="0" err="1">
                <a:ln w="9525">
                  <a:solidFill>
                    <a:schemeClr val="tx1"/>
                  </a:solidFill>
                  <a:round/>
                  <a:headEnd/>
                  <a:tailEnd/>
                </a:ln>
                <a:solidFill>
                  <a:srgbClr val="000000"/>
                </a:solidFill>
                <a:latin typeface="Arial Black"/>
              </a:rPr>
              <a:t>Lebron</a:t>
            </a:r>
            <a:r>
              <a:rPr lang="en-US" sz="3600" kern="10" dirty="0">
                <a:ln w="9525">
                  <a:solidFill>
                    <a:schemeClr val="tx1"/>
                  </a:solidFill>
                  <a:round/>
                  <a:headEnd/>
                  <a:tailEnd/>
                </a:ln>
                <a:solidFill>
                  <a:srgbClr val="000000"/>
                </a:solidFill>
                <a:latin typeface="Arial Black"/>
              </a:rPr>
              <a:t> James</a:t>
            </a:r>
          </a:p>
        </p:txBody>
      </p:sp>
      <p:pic>
        <p:nvPicPr>
          <p:cNvPr id="15" name="Picture 14"/>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4377215" y="3497580"/>
            <a:ext cx="2929569" cy="2355946"/>
          </a:xfrm>
          <a:prstGeom prst="rect">
            <a:avLst/>
          </a:prstGeom>
        </p:spPr>
      </p:pic>
      <p:sp>
        <p:nvSpPr>
          <p:cNvPr id="16" name="WordArt 13"/>
          <p:cNvSpPr>
            <a:spLocks noChangeArrowheads="1" noChangeShapeType="1" noTextEdit="1"/>
          </p:cNvSpPr>
          <p:nvPr/>
        </p:nvSpPr>
        <p:spPr bwMode="auto">
          <a:xfrm>
            <a:off x="4216399" y="6214110"/>
            <a:ext cx="3251200" cy="495300"/>
          </a:xfrm>
          <a:prstGeom prst="rect">
            <a:avLst/>
          </a:prstGeom>
        </p:spPr>
        <p:txBody>
          <a:bodyPr wrap="none" fromWordArt="1">
            <a:prstTxWarp prst="textPlain">
              <a:avLst>
                <a:gd name="adj" fmla="val 50000"/>
              </a:avLst>
            </a:prstTxWarp>
          </a:bodyPr>
          <a:lstStyle/>
          <a:p>
            <a:pPr algn="ctr"/>
            <a:r>
              <a:rPr lang="en-US" sz="3600" kern="10" dirty="0" smtClean="0">
                <a:ln w="9525">
                  <a:solidFill>
                    <a:schemeClr val="tx1"/>
                  </a:solidFill>
                  <a:round/>
                  <a:headEnd/>
                  <a:tailEnd/>
                </a:ln>
                <a:solidFill>
                  <a:srgbClr val="000000"/>
                </a:solidFill>
                <a:latin typeface="Arial Black"/>
              </a:rPr>
              <a:t>Roger Federer</a:t>
            </a:r>
            <a:endParaRPr lang="en-US" sz="3600" kern="10" dirty="0">
              <a:ln w="9525">
                <a:solidFill>
                  <a:schemeClr val="tx1"/>
                </a:solidFill>
                <a:round/>
                <a:headEnd/>
                <a:tailEnd/>
              </a:ln>
              <a:solidFill>
                <a:srgbClr val="000000"/>
              </a:solidFill>
              <a:latin typeface="Arial Black"/>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&amp; Your Brand</a:t>
            </a:r>
            <a:endParaRPr lang="en-US" dirty="0"/>
          </a:p>
        </p:txBody>
      </p:sp>
      <p:sp>
        <p:nvSpPr>
          <p:cNvPr id="3" name="Content Placeholder 2"/>
          <p:cNvSpPr>
            <a:spLocks noGrp="1"/>
          </p:cNvSpPr>
          <p:nvPr>
            <p:ph idx="1"/>
          </p:nvPr>
        </p:nvSpPr>
        <p:spPr/>
        <p:txBody>
          <a:bodyPr/>
          <a:lstStyle/>
          <a:p>
            <a:r>
              <a:rPr lang="en-US" dirty="0" smtClean="0"/>
              <a:t>Assignment #1</a:t>
            </a:r>
          </a:p>
          <a:p>
            <a:pPr lvl="1"/>
            <a:r>
              <a:rPr lang="en-US" dirty="0" smtClean="0"/>
              <a:t>Tweet  your brand (140 characters or less)</a:t>
            </a:r>
          </a:p>
          <a:p>
            <a:pPr lvl="1"/>
            <a:endParaRPr lang="en-US" dirty="0"/>
          </a:p>
          <a:p>
            <a:pPr lvl="1"/>
            <a:r>
              <a:rPr lang="en-US" dirty="0" smtClean="0"/>
              <a:t>Explain your brand.</a:t>
            </a:r>
          </a:p>
          <a:p>
            <a:pPr lvl="1"/>
            <a:endParaRPr lang="en-US" dirty="0"/>
          </a:p>
          <a:p>
            <a:pPr lvl="1"/>
            <a:r>
              <a:rPr lang="en-US" dirty="0" err="1" smtClean="0"/>
              <a:t>Cre</a:t>
            </a:r>
            <a:endParaRPr lang="en-US" dirty="0" smtClean="0"/>
          </a:p>
        </p:txBody>
      </p:sp>
    </p:spTree>
    <p:extLst>
      <p:ext uri="{BB962C8B-B14F-4D97-AF65-F5344CB8AC3E}">
        <p14:creationId xmlns:p14="http://schemas.microsoft.com/office/powerpoint/2010/main" xmlns="" val="4495519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Quitting </a:t>
            </a:r>
            <a:r>
              <a:rPr lang="en-US" dirty="0"/>
              <a:t>F</a:t>
            </a:r>
            <a:r>
              <a:rPr lang="en-US" dirty="0" smtClean="0"/>
              <a:t>acebook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97897535"/>
              </p:ext>
            </p:extLst>
          </p:nvPr>
        </p:nvGraphicFramePr>
        <p:xfrm>
          <a:off x="1605499" y="2149207"/>
          <a:ext cx="10018713" cy="3576320"/>
        </p:xfrm>
        <a:graphic>
          <a:graphicData uri="http://schemas.openxmlformats.org/drawingml/2006/table">
            <a:tbl>
              <a:tblPr firstRow="1" bandRow="1">
                <a:tableStyleId>{073A0DAA-6AF3-43AB-8588-CEC1D06C72B9}</a:tableStyleId>
              </a:tblPr>
              <a:tblGrid>
                <a:gridCol w="3021586"/>
                <a:gridCol w="3657556"/>
                <a:gridCol w="3339571"/>
              </a:tblGrid>
              <a:tr h="370840">
                <a:tc>
                  <a:txBody>
                    <a:bodyPr/>
                    <a:lstStyle/>
                    <a:p>
                      <a:pPr algn="ctr"/>
                      <a:r>
                        <a:rPr lang="en-US" dirty="0" smtClean="0"/>
                        <a:t>Assignment</a:t>
                      </a:r>
                      <a:r>
                        <a:rPr lang="en-US" baseline="0" dirty="0" smtClean="0"/>
                        <a:t> #1</a:t>
                      </a:r>
                      <a:endParaRPr lang="en-US" dirty="0"/>
                    </a:p>
                  </a:txBody>
                  <a:tcPr/>
                </a:tc>
                <a:tc>
                  <a:txBody>
                    <a:bodyPr/>
                    <a:lstStyle/>
                    <a:p>
                      <a:pPr algn="ctr"/>
                      <a:r>
                        <a:rPr lang="en-US" dirty="0" smtClean="0"/>
                        <a:t>Assignment</a:t>
                      </a:r>
                      <a:r>
                        <a:rPr lang="en-US" baseline="0" dirty="0" smtClean="0"/>
                        <a:t> #2</a:t>
                      </a:r>
                      <a:endParaRPr lang="en-US" dirty="0"/>
                    </a:p>
                  </a:txBody>
                  <a:tcPr/>
                </a:tc>
                <a:tc>
                  <a:txBody>
                    <a:bodyPr/>
                    <a:lstStyle/>
                    <a:p>
                      <a:pPr algn="ctr"/>
                      <a:r>
                        <a:rPr lang="en-US" dirty="0" smtClean="0"/>
                        <a:t>Assignmen</a:t>
                      </a:r>
                      <a:r>
                        <a:rPr lang="en-US" baseline="0" dirty="0" smtClean="0"/>
                        <a:t>t #3</a:t>
                      </a:r>
                      <a:endParaRPr lang="en-US" dirty="0"/>
                    </a:p>
                  </a:txBody>
                  <a:tcPr/>
                </a:tc>
              </a:tr>
              <a:tr h="370840">
                <a:tc>
                  <a:txBody>
                    <a:bodyPr/>
                    <a:lstStyle/>
                    <a:p>
                      <a:pPr algn="ctr"/>
                      <a:r>
                        <a:rPr lang="en-US" dirty="0" smtClean="0"/>
                        <a:t>Create a product</a:t>
                      </a:r>
                    </a:p>
                    <a:p>
                      <a:pPr algn="ctr"/>
                      <a:r>
                        <a:rPr lang="en-US" dirty="0" smtClean="0"/>
                        <a:t> First Name = Brand Name</a:t>
                      </a:r>
                      <a:endParaRPr lang="en-US" dirty="0"/>
                    </a:p>
                  </a:txBody>
                  <a:tcPr/>
                </a:tc>
                <a:tc>
                  <a:txBody>
                    <a:bodyPr/>
                    <a:lstStyle/>
                    <a:p>
                      <a:pPr algn="ctr"/>
                      <a:r>
                        <a:rPr lang="en-US" dirty="0" smtClean="0"/>
                        <a:t>Tweet your own</a:t>
                      </a:r>
                      <a:r>
                        <a:rPr lang="en-US" baseline="0" dirty="0" smtClean="0"/>
                        <a:t> brand </a:t>
                      </a:r>
                    </a:p>
                    <a:p>
                      <a:pPr algn="ctr"/>
                      <a:r>
                        <a:rPr lang="en-US" baseline="0" dirty="0" smtClean="0"/>
                        <a:t>(140 characters or less)</a:t>
                      </a:r>
                      <a:endParaRPr lang="en-US" dirty="0"/>
                    </a:p>
                  </a:txBody>
                  <a:tcPr/>
                </a:tc>
                <a:tc>
                  <a:txBody>
                    <a:bodyPr/>
                    <a:lstStyle/>
                    <a:p>
                      <a:pPr algn="ctr"/>
                      <a:endParaRPr lang="en-US" dirty="0"/>
                    </a:p>
                  </a:txBody>
                  <a:tcPr/>
                </a:tc>
              </a:tr>
              <a:tr h="370840">
                <a:tc>
                  <a:txBody>
                    <a:bodyPr/>
                    <a:lstStyle/>
                    <a:p>
                      <a:pPr algn="ctr"/>
                      <a:r>
                        <a:rPr lang="en-US" dirty="0" smtClean="0"/>
                        <a:t>Trade</a:t>
                      </a:r>
                      <a:r>
                        <a:rPr lang="en-US" baseline="0" dirty="0" smtClean="0"/>
                        <a:t> Name = Last Name</a:t>
                      </a:r>
                      <a:endParaRPr lang="en-US" dirty="0"/>
                    </a:p>
                  </a:txBody>
                  <a:tcPr/>
                </a:tc>
                <a:tc>
                  <a:txBody>
                    <a:bodyPr/>
                    <a:lstStyle/>
                    <a:p>
                      <a:pPr algn="ctr"/>
                      <a:r>
                        <a:rPr lang="en-US" dirty="0" smtClean="0"/>
                        <a:t>Explain Meaning</a:t>
                      </a:r>
                      <a:r>
                        <a:rPr lang="en-US" baseline="0" dirty="0" smtClean="0"/>
                        <a:t> of tweet</a:t>
                      </a:r>
                      <a:endParaRPr lang="en-US" dirty="0"/>
                    </a:p>
                  </a:txBody>
                  <a:tcPr/>
                </a:tc>
                <a:tc>
                  <a:txBody>
                    <a:bodyPr/>
                    <a:lstStyle/>
                    <a:p>
                      <a:pPr algn="ctr"/>
                      <a:endParaRPr lang="en-US"/>
                    </a:p>
                  </a:txBody>
                  <a:tcPr/>
                </a:tc>
              </a:tr>
              <a:tr h="370840">
                <a:tc>
                  <a:txBody>
                    <a:bodyPr/>
                    <a:lstStyle/>
                    <a:p>
                      <a:pPr algn="ctr"/>
                      <a:r>
                        <a:rPr lang="en-US" dirty="0" smtClean="0"/>
                        <a:t>Include Trademark</a:t>
                      </a:r>
                      <a:endParaRPr lang="en-US" dirty="0"/>
                    </a:p>
                  </a:txBody>
                  <a:tcPr/>
                </a:tc>
                <a:tc>
                  <a:txBody>
                    <a:bodyPr/>
                    <a:lstStyle/>
                    <a:p>
                      <a:pPr algn="ctr"/>
                      <a:r>
                        <a:rPr lang="en-US" dirty="0" smtClean="0"/>
                        <a:t>Create a logo that describes</a:t>
                      </a:r>
                      <a:r>
                        <a:rPr lang="en-US" baseline="0" dirty="0" smtClean="0"/>
                        <a:t> &amp; defines you (visually)</a:t>
                      </a:r>
                      <a:endParaRPr lang="en-US" dirty="0"/>
                    </a:p>
                  </a:txBody>
                  <a:tcPr/>
                </a:tc>
                <a:tc>
                  <a:txBody>
                    <a:bodyPr/>
                    <a:lstStyle/>
                    <a:p>
                      <a:pPr algn="ctr"/>
                      <a:endParaRPr lang="en-US"/>
                    </a:p>
                  </a:txBody>
                  <a:tcPr/>
                </a:tc>
              </a:tr>
              <a:tr h="370840">
                <a:tc>
                  <a:txBody>
                    <a:bodyPr/>
                    <a:lstStyle/>
                    <a:p>
                      <a:pPr algn="ctr"/>
                      <a:r>
                        <a:rPr lang="en-US" dirty="0" smtClean="0"/>
                        <a:t>Create</a:t>
                      </a:r>
                      <a:r>
                        <a:rPr lang="en-US" baseline="0" dirty="0" smtClean="0"/>
                        <a:t> a trade character representing your product</a:t>
                      </a:r>
                      <a:endParaRPr lang="en-US" dirty="0"/>
                    </a:p>
                  </a:txBody>
                  <a:tcPr/>
                </a:tc>
                <a:tc>
                  <a:txBody>
                    <a:bodyPr/>
                    <a:lstStyle/>
                    <a:p>
                      <a:pPr algn="ctr"/>
                      <a:r>
                        <a:rPr lang="en-US" dirty="0" smtClean="0"/>
                        <a:t>Explain how logo connects to your brand</a:t>
                      </a:r>
                      <a:endParaRPr lang="en-US" dirty="0"/>
                    </a:p>
                  </a:txBody>
                  <a:tcPr/>
                </a:tc>
                <a:tc>
                  <a:txBody>
                    <a:bodyPr/>
                    <a:lstStyle/>
                    <a:p>
                      <a:pPr algn="ctr"/>
                      <a:endParaRPr lang="en-US" dirty="0"/>
                    </a:p>
                  </a:txBody>
                  <a:tcPr/>
                </a:tc>
              </a:tr>
              <a:tr h="370840">
                <a:tc>
                  <a:txBody>
                    <a:bodyPr/>
                    <a:lstStyle/>
                    <a:p>
                      <a:pPr algn="ctr"/>
                      <a:r>
                        <a:rPr lang="en-US" dirty="0" smtClean="0"/>
                        <a:t>Develop a slogan that explains how your product</a:t>
                      </a:r>
                      <a:r>
                        <a:rPr lang="en-US" baseline="0" dirty="0" smtClean="0"/>
                        <a:t> works</a:t>
                      </a: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xmlns="" val="872994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14301"/>
            <a:ext cx="10018713" cy="1440180"/>
          </a:xfrm>
        </p:spPr>
        <p:txBody>
          <a:bodyPr/>
          <a:lstStyle/>
          <a:p>
            <a:r>
              <a:rPr lang="en-US" b="1" dirty="0" smtClean="0"/>
              <a:t>Yesterday’s Objective</a:t>
            </a:r>
            <a:endParaRPr lang="en-US" b="1" dirty="0"/>
          </a:p>
        </p:txBody>
      </p:sp>
      <p:sp>
        <p:nvSpPr>
          <p:cNvPr id="3" name="Content Placeholder 2"/>
          <p:cNvSpPr>
            <a:spLocks noGrp="1"/>
          </p:cNvSpPr>
          <p:nvPr>
            <p:ph idx="1"/>
          </p:nvPr>
        </p:nvSpPr>
        <p:spPr>
          <a:xfrm>
            <a:off x="1484310" y="1440180"/>
            <a:ext cx="10322880" cy="4937759"/>
          </a:xfrm>
        </p:spPr>
        <p:txBody>
          <a:bodyPr>
            <a:normAutofit/>
          </a:bodyPr>
          <a:lstStyle/>
          <a:p>
            <a:r>
              <a:rPr lang="en-US" b="1" dirty="0" smtClean="0"/>
              <a:t>Be able to define the terms Standards &amp; Grades </a:t>
            </a:r>
          </a:p>
          <a:p>
            <a:pPr lvl="1"/>
            <a:r>
              <a:rPr lang="en-US" dirty="0" smtClean="0"/>
              <a:t>Standard is the expectation</a:t>
            </a:r>
          </a:p>
          <a:p>
            <a:pPr lvl="1"/>
            <a:r>
              <a:rPr lang="en-US" dirty="0" smtClean="0"/>
              <a:t>Grade is how the product performs in comparison to the standard set</a:t>
            </a:r>
          </a:p>
          <a:p>
            <a:endParaRPr lang="en-US" dirty="0" smtClean="0"/>
          </a:p>
          <a:p>
            <a:r>
              <a:rPr lang="en-US" b="1" dirty="0" smtClean="0"/>
              <a:t>Identify groups that create standards &amp; grades</a:t>
            </a:r>
          </a:p>
          <a:p>
            <a:pPr lvl="1"/>
            <a:r>
              <a:rPr lang="en-US" dirty="0" smtClean="0"/>
              <a:t>Government Agencies (FDA), Trade &amp; Professional Organizations (AAA), &amp; Businesses</a:t>
            </a:r>
          </a:p>
          <a:p>
            <a:endParaRPr lang="en-US" dirty="0" smtClean="0"/>
          </a:p>
          <a:p>
            <a:r>
              <a:rPr lang="en-US" b="1" dirty="0" smtClean="0"/>
              <a:t>Be able to explain why Standards &amp; Grades are important</a:t>
            </a:r>
          </a:p>
          <a:p>
            <a:pPr lvl="1"/>
            <a:r>
              <a:rPr lang="en-US" dirty="0" smtClean="0"/>
              <a:t>Maintains product consistency</a:t>
            </a:r>
          </a:p>
          <a:p>
            <a:pPr lvl="1"/>
            <a:r>
              <a:rPr lang="en-US" dirty="0" smtClean="0"/>
              <a:t>Consumers know what to expect</a:t>
            </a:r>
            <a:endParaRPr lang="en-US" dirty="0"/>
          </a:p>
          <a:p>
            <a:endParaRPr lang="en-US" dirty="0" smtClean="0"/>
          </a:p>
        </p:txBody>
      </p:sp>
    </p:spTree>
    <p:extLst>
      <p:ext uri="{BB962C8B-B14F-4D97-AF65-F5344CB8AC3E}">
        <p14:creationId xmlns:p14="http://schemas.microsoft.com/office/powerpoint/2010/main" xmlns="" val="2797853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FDA &amp; Food Allowance</a:t>
            </a:r>
            <a:endParaRPr lang="en-US" dirty="0"/>
          </a:p>
        </p:txBody>
      </p:sp>
      <p:sp>
        <p:nvSpPr>
          <p:cNvPr id="3" name="Content Placeholder 2"/>
          <p:cNvSpPr>
            <a:spLocks noGrp="1"/>
          </p:cNvSpPr>
          <p:nvPr>
            <p:ph idx="1"/>
          </p:nvPr>
        </p:nvSpPr>
        <p:spPr>
          <a:xfrm>
            <a:off x="1484310" y="2183131"/>
            <a:ext cx="10018713" cy="3608070"/>
          </a:xfrm>
        </p:spPr>
        <p:txBody>
          <a:bodyPr>
            <a:normAutofit/>
          </a:bodyPr>
          <a:lstStyle/>
          <a:p>
            <a:r>
              <a:rPr lang="en-US" dirty="0" smtClean="0"/>
              <a:t>We trust brands</a:t>
            </a:r>
          </a:p>
          <a:p>
            <a:endParaRPr lang="en-US" dirty="0"/>
          </a:p>
          <a:p>
            <a:r>
              <a:rPr lang="en-US" dirty="0" smtClean="0"/>
              <a:t>We have expectations, standards, and values that we expect from companies</a:t>
            </a:r>
          </a:p>
          <a:p>
            <a:endParaRPr lang="en-US" dirty="0" smtClean="0"/>
          </a:p>
          <a:p>
            <a:r>
              <a:rPr lang="en-US" dirty="0" smtClean="0"/>
              <a:t>Starbucks has bugs, snickers has rat hair, Canned Corn has larvae we start to question the quality &amp; honesty of these companies</a:t>
            </a:r>
            <a:endParaRPr lang="en-US" dirty="0"/>
          </a:p>
        </p:txBody>
      </p:sp>
    </p:spTree>
    <p:extLst>
      <p:ext uri="{BB962C8B-B14F-4D97-AF65-F5344CB8AC3E}">
        <p14:creationId xmlns:p14="http://schemas.microsoft.com/office/powerpoint/2010/main" xmlns="" val="2054147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297180"/>
            <a:ext cx="10018713" cy="1752599"/>
          </a:xfrm>
        </p:spPr>
        <p:txBody>
          <a:bodyPr/>
          <a:lstStyle/>
          <a:p>
            <a:r>
              <a:rPr lang="en-US" dirty="0" smtClean="0"/>
              <a:t>Write down the company you think of on back</a:t>
            </a:r>
            <a:endParaRPr lang="en-US" dirty="0"/>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rotWithShape="1">
          <a:blip r:embed="rId2"/>
          <a:srcRect l="25600" t="17602" r="24900" b="39851"/>
          <a:stretch/>
        </p:blipFill>
        <p:spPr>
          <a:xfrm>
            <a:off x="1765606" y="1943098"/>
            <a:ext cx="9456118" cy="457200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297180"/>
            <a:ext cx="10018713" cy="1752599"/>
          </a:xfrm>
        </p:spPr>
        <p:txBody>
          <a:bodyPr/>
          <a:lstStyle/>
          <a:p>
            <a:r>
              <a:rPr lang="en-US" dirty="0" smtClean="0"/>
              <a:t>Write down the company you think of on back</a:t>
            </a:r>
            <a:endParaRPr lang="en-US" dirty="0"/>
          </a:p>
        </p:txBody>
      </p:sp>
      <p:sp>
        <p:nvSpPr>
          <p:cNvPr id="6" name="Content Placeholder 5"/>
          <p:cNvSpPr>
            <a:spLocks noGrp="1"/>
          </p:cNvSpPr>
          <p:nvPr>
            <p:ph idx="1"/>
          </p:nvPr>
        </p:nvSpPr>
        <p:spPr/>
        <p:txBody>
          <a:bodyPr/>
          <a:lstStyle/>
          <a:p>
            <a:endParaRPr lang="en-US" dirty="0"/>
          </a:p>
        </p:txBody>
      </p:sp>
      <p:pic>
        <p:nvPicPr>
          <p:cNvPr id="7" name="Picture 6"/>
          <p:cNvPicPr>
            <a:picLocks noChangeAspect="1"/>
          </p:cNvPicPr>
          <p:nvPr/>
        </p:nvPicPr>
        <p:blipFill rotWithShape="1">
          <a:blip r:embed="rId2"/>
          <a:srcRect l="25600" t="17602" r="24900" b="39851"/>
          <a:stretch/>
        </p:blipFill>
        <p:spPr>
          <a:xfrm>
            <a:off x="1765606" y="1943098"/>
            <a:ext cx="9456118" cy="4572001"/>
          </a:xfrm>
          <a:prstGeom prst="rect">
            <a:avLst/>
          </a:prstGeom>
        </p:spPr>
      </p:pic>
      <p:sp>
        <p:nvSpPr>
          <p:cNvPr id="5" name="TextBox 4"/>
          <p:cNvSpPr txBox="1"/>
          <p:nvPr/>
        </p:nvSpPr>
        <p:spPr>
          <a:xfrm>
            <a:off x="4354830" y="3326365"/>
            <a:ext cx="1748790" cy="369332"/>
          </a:xfrm>
          <a:prstGeom prst="rect">
            <a:avLst/>
          </a:prstGeom>
          <a:noFill/>
        </p:spPr>
        <p:txBody>
          <a:bodyPr wrap="square" rtlCol="0">
            <a:spAutoFit/>
          </a:bodyPr>
          <a:lstStyle/>
          <a:p>
            <a:r>
              <a:rPr lang="en-US" b="1" dirty="0" smtClean="0"/>
              <a:t>Tide</a:t>
            </a:r>
            <a:endParaRPr lang="en-US" b="1" dirty="0"/>
          </a:p>
        </p:txBody>
      </p:sp>
      <p:sp>
        <p:nvSpPr>
          <p:cNvPr id="8" name="TextBox 7"/>
          <p:cNvSpPr txBox="1"/>
          <p:nvPr/>
        </p:nvSpPr>
        <p:spPr>
          <a:xfrm>
            <a:off x="4354830" y="3764277"/>
            <a:ext cx="1748790" cy="369332"/>
          </a:xfrm>
          <a:prstGeom prst="rect">
            <a:avLst/>
          </a:prstGeom>
          <a:noFill/>
        </p:spPr>
        <p:txBody>
          <a:bodyPr wrap="square" rtlCol="0">
            <a:spAutoFit/>
          </a:bodyPr>
          <a:lstStyle/>
          <a:p>
            <a:r>
              <a:rPr lang="en-US" b="1" dirty="0" smtClean="0"/>
              <a:t>Heinz</a:t>
            </a:r>
            <a:endParaRPr lang="en-US" b="1" dirty="0"/>
          </a:p>
        </p:txBody>
      </p:sp>
      <p:sp>
        <p:nvSpPr>
          <p:cNvPr id="9" name="TextBox 8"/>
          <p:cNvSpPr txBox="1"/>
          <p:nvPr/>
        </p:nvSpPr>
        <p:spPr>
          <a:xfrm>
            <a:off x="4423410" y="4202189"/>
            <a:ext cx="1748790" cy="369332"/>
          </a:xfrm>
          <a:prstGeom prst="rect">
            <a:avLst/>
          </a:prstGeom>
          <a:noFill/>
        </p:spPr>
        <p:txBody>
          <a:bodyPr wrap="square" rtlCol="0">
            <a:spAutoFit/>
          </a:bodyPr>
          <a:lstStyle/>
          <a:p>
            <a:r>
              <a:rPr lang="en-US" b="1" dirty="0" smtClean="0"/>
              <a:t>Jif</a:t>
            </a:r>
            <a:endParaRPr lang="en-US" b="1" dirty="0"/>
          </a:p>
        </p:txBody>
      </p:sp>
      <p:sp>
        <p:nvSpPr>
          <p:cNvPr id="10" name="TextBox 9"/>
          <p:cNvSpPr txBox="1"/>
          <p:nvPr/>
        </p:nvSpPr>
        <p:spPr>
          <a:xfrm>
            <a:off x="4423410" y="4681698"/>
            <a:ext cx="1870710" cy="369332"/>
          </a:xfrm>
          <a:prstGeom prst="rect">
            <a:avLst/>
          </a:prstGeom>
          <a:noFill/>
        </p:spPr>
        <p:txBody>
          <a:bodyPr wrap="square" rtlCol="0">
            <a:spAutoFit/>
          </a:bodyPr>
          <a:lstStyle/>
          <a:p>
            <a:r>
              <a:rPr lang="en-US" b="1" dirty="0" smtClean="0"/>
              <a:t>Red Bull</a:t>
            </a:r>
            <a:endParaRPr lang="en-US" b="1" dirty="0"/>
          </a:p>
        </p:txBody>
      </p:sp>
      <p:sp>
        <p:nvSpPr>
          <p:cNvPr id="11" name="TextBox 10"/>
          <p:cNvSpPr txBox="1"/>
          <p:nvPr/>
        </p:nvSpPr>
        <p:spPr>
          <a:xfrm>
            <a:off x="4545330" y="5092940"/>
            <a:ext cx="1748790" cy="369332"/>
          </a:xfrm>
          <a:prstGeom prst="rect">
            <a:avLst/>
          </a:prstGeom>
          <a:noFill/>
        </p:spPr>
        <p:txBody>
          <a:bodyPr wrap="square" rtlCol="0">
            <a:spAutoFit/>
          </a:bodyPr>
          <a:lstStyle/>
          <a:p>
            <a:r>
              <a:rPr lang="en-US" b="1" dirty="0" smtClean="0"/>
              <a:t>Tylenol </a:t>
            </a:r>
            <a:endParaRPr lang="en-US" b="1" dirty="0"/>
          </a:p>
        </p:txBody>
      </p:sp>
      <p:sp>
        <p:nvSpPr>
          <p:cNvPr id="12" name="TextBox 11"/>
          <p:cNvSpPr txBox="1"/>
          <p:nvPr/>
        </p:nvSpPr>
        <p:spPr>
          <a:xfrm>
            <a:off x="4354830" y="5586332"/>
            <a:ext cx="1748790" cy="369332"/>
          </a:xfrm>
          <a:prstGeom prst="rect">
            <a:avLst/>
          </a:prstGeom>
          <a:noFill/>
        </p:spPr>
        <p:txBody>
          <a:bodyPr wrap="square" rtlCol="0">
            <a:spAutoFit/>
          </a:bodyPr>
          <a:lstStyle/>
          <a:p>
            <a:r>
              <a:rPr lang="en-US" b="1" dirty="0" smtClean="0"/>
              <a:t>Ben &amp; Jerry’s</a:t>
            </a:r>
            <a:endParaRPr lang="en-US" b="1" dirty="0"/>
          </a:p>
        </p:txBody>
      </p:sp>
      <p:sp>
        <p:nvSpPr>
          <p:cNvPr id="13" name="TextBox 12"/>
          <p:cNvSpPr txBox="1"/>
          <p:nvPr/>
        </p:nvSpPr>
        <p:spPr>
          <a:xfrm>
            <a:off x="9250680" y="2964661"/>
            <a:ext cx="1748790" cy="369332"/>
          </a:xfrm>
          <a:prstGeom prst="rect">
            <a:avLst/>
          </a:prstGeom>
          <a:noFill/>
        </p:spPr>
        <p:txBody>
          <a:bodyPr wrap="square" rtlCol="0">
            <a:spAutoFit/>
          </a:bodyPr>
          <a:lstStyle/>
          <a:p>
            <a:r>
              <a:rPr lang="en-US" b="1" dirty="0" smtClean="0"/>
              <a:t>Colgate</a:t>
            </a:r>
            <a:endParaRPr lang="en-US" b="1" dirty="0"/>
          </a:p>
        </p:txBody>
      </p:sp>
      <p:sp>
        <p:nvSpPr>
          <p:cNvPr id="14" name="TextBox 13"/>
          <p:cNvSpPr txBox="1"/>
          <p:nvPr/>
        </p:nvSpPr>
        <p:spPr>
          <a:xfrm>
            <a:off x="9250680" y="3394945"/>
            <a:ext cx="1748790" cy="369332"/>
          </a:xfrm>
          <a:prstGeom prst="rect">
            <a:avLst/>
          </a:prstGeom>
          <a:noFill/>
        </p:spPr>
        <p:txBody>
          <a:bodyPr wrap="square" rtlCol="0">
            <a:spAutoFit/>
          </a:bodyPr>
          <a:lstStyle/>
          <a:p>
            <a:r>
              <a:rPr lang="en-US" b="1" dirty="0" smtClean="0"/>
              <a:t>Oreo</a:t>
            </a:r>
            <a:endParaRPr lang="en-US" b="1" dirty="0"/>
          </a:p>
        </p:txBody>
      </p:sp>
      <p:sp>
        <p:nvSpPr>
          <p:cNvPr id="17" name="TextBox 16"/>
          <p:cNvSpPr txBox="1"/>
          <p:nvPr/>
        </p:nvSpPr>
        <p:spPr>
          <a:xfrm>
            <a:off x="9333226" y="4280647"/>
            <a:ext cx="1748790" cy="369332"/>
          </a:xfrm>
          <a:prstGeom prst="rect">
            <a:avLst/>
          </a:prstGeom>
          <a:noFill/>
        </p:spPr>
        <p:txBody>
          <a:bodyPr wrap="square" rtlCol="0">
            <a:spAutoFit/>
          </a:bodyPr>
          <a:lstStyle/>
          <a:p>
            <a:r>
              <a:rPr lang="en-US" b="1" dirty="0" smtClean="0"/>
              <a:t>iPhone</a:t>
            </a:r>
            <a:endParaRPr lang="en-US" b="1" dirty="0"/>
          </a:p>
        </p:txBody>
      </p:sp>
      <p:sp>
        <p:nvSpPr>
          <p:cNvPr id="19" name="TextBox 18"/>
          <p:cNvSpPr txBox="1"/>
          <p:nvPr/>
        </p:nvSpPr>
        <p:spPr>
          <a:xfrm>
            <a:off x="9250680" y="3859766"/>
            <a:ext cx="1748790" cy="369332"/>
          </a:xfrm>
          <a:prstGeom prst="rect">
            <a:avLst/>
          </a:prstGeom>
          <a:noFill/>
        </p:spPr>
        <p:txBody>
          <a:bodyPr wrap="square" rtlCol="0">
            <a:spAutoFit/>
          </a:bodyPr>
          <a:lstStyle/>
          <a:p>
            <a:r>
              <a:rPr lang="en-US" b="1" dirty="0" smtClean="0"/>
              <a:t>Nike</a:t>
            </a:r>
            <a:endParaRPr lang="en-US" b="1" dirty="0"/>
          </a:p>
        </p:txBody>
      </p:sp>
      <p:sp>
        <p:nvSpPr>
          <p:cNvPr id="20" name="TextBox 19"/>
          <p:cNvSpPr txBox="1"/>
          <p:nvPr/>
        </p:nvSpPr>
        <p:spPr>
          <a:xfrm>
            <a:off x="9250680" y="4695936"/>
            <a:ext cx="1748790" cy="369332"/>
          </a:xfrm>
          <a:prstGeom prst="rect">
            <a:avLst/>
          </a:prstGeom>
          <a:noFill/>
        </p:spPr>
        <p:txBody>
          <a:bodyPr wrap="square" rtlCol="0">
            <a:spAutoFit/>
          </a:bodyPr>
          <a:lstStyle/>
          <a:p>
            <a:r>
              <a:rPr lang="en-US" b="1" dirty="0" smtClean="0"/>
              <a:t>Marlboro</a:t>
            </a:r>
            <a:endParaRPr lang="en-US" b="1" dirty="0"/>
          </a:p>
        </p:txBody>
      </p:sp>
      <p:sp>
        <p:nvSpPr>
          <p:cNvPr id="21" name="TextBox 20"/>
          <p:cNvSpPr txBox="1"/>
          <p:nvPr/>
        </p:nvSpPr>
        <p:spPr>
          <a:xfrm>
            <a:off x="9250680" y="5189212"/>
            <a:ext cx="1748790" cy="369332"/>
          </a:xfrm>
          <a:prstGeom prst="rect">
            <a:avLst/>
          </a:prstGeom>
          <a:noFill/>
        </p:spPr>
        <p:txBody>
          <a:bodyPr wrap="square" rtlCol="0">
            <a:spAutoFit/>
          </a:bodyPr>
          <a:lstStyle/>
          <a:p>
            <a:r>
              <a:rPr lang="en-US" b="1" dirty="0" smtClean="0"/>
              <a:t>Campbell </a:t>
            </a:r>
            <a:endParaRPr lang="en-US" b="1" dirty="0"/>
          </a:p>
        </p:txBody>
      </p:sp>
      <p:sp>
        <p:nvSpPr>
          <p:cNvPr id="22" name="TextBox 21"/>
          <p:cNvSpPr txBox="1"/>
          <p:nvPr/>
        </p:nvSpPr>
        <p:spPr>
          <a:xfrm>
            <a:off x="9250680" y="5631175"/>
            <a:ext cx="1748790" cy="369332"/>
          </a:xfrm>
          <a:prstGeom prst="rect">
            <a:avLst/>
          </a:prstGeom>
          <a:noFill/>
        </p:spPr>
        <p:txBody>
          <a:bodyPr wrap="square" rtlCol="0">
            <a:spAutoFit/>
          </a:bodyPr>
          <a:lstStyle/>
          <a:p>
            <a:r>
              <a:rPr lang="en-US" b="1" dirty="0" smtClean="0"/>
              <a:t>Gatorade</a:t>
            </a:r>
            <a:endParaRPr lang="en-US" b="1" dirty="0"/>
          </a:p>
        </p:txBody>
      </p:sp>
    </p:spTree>
    <p:extLst>
      <p:ext uri="{BB962C8B-B14F-4D97-AF65-F5344CB8AC3E}">
        <p14:creationId xmlns:p14="http://schemas.microsoft.com/office/powerpoint/2010/main" xmlns="" val="3617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heel(1)">
                                      <p:cBhvr>
                                        <p:cTn id="43" dur="2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heel(1)">
                                      <p:cBhvr>
                                        <p:cTn id="48" dur="20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80">
                                          <p:stCondLst>
                                            <p:cond delay="0"/>
                                          </p:stCondLst>
                                        </p:cTn>
                                        <p:tgtEl>
                                          <p:spTgt spid="19"/>
                                        </p:tgtEl>
                                      </p:cBhvr>
                                    </p:animEffect>
                                    <p:anim calcmode="lin" valueType="num">
                                      <p:cBhvr>
                                        <p:cTn id="5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9" dur="26">
                                          <p:stCondLst>
                                            <p:cond delay="650"/>
                                          </p:stCondLst>
                                        </p:cTn>
                                        <p:tgtEl>
                                          <p:spTgt spid="19"/>
                                        </p:tgtEl>
                                      </p:cBhvr>
                                      <p:to x="100000" y="60000"/>
                                    </p:animScale>
                                    <p:animScale>
                                      <p:cBhvr>
                                        <p:cTn id="60" dur="166" decel="50000">
                                          <p:stCondLst>
                                            <p:cond delay="676"/>
                                          </p:stCondLst>
                                        </p:cTn>
                                        <p:tgtEl>
                                          <p:spTgt spid="19"/>
                                        </p:tgtEl>
                                      </p:cBhvr>
                                      <p:to x="100000" y="100000"/>
                                    </p:animScale>
                                    <p:animScale>
                                      <p:cBhvr>
                                        <p:cTn id="61" dur="26">
                                          <p:stCondLst>
                                            <p:cond delay="1312"/>
                                          </p:stCondLst>
                                        </p:cTn>
                                        <p:tgtEl>
                                          <p:spTgt spid="19"/>
                                        </p:tgtEl>
                                      </p:cBhvr>
                                      <p:to x="100000" y="80000"/>
                                    </p:animScale>
                                    <p:animScale>
                                      <p:cBhvr>
                                        <p:cTn id="62" dur="166" decel="50000">
                                          <p:stCondLst>
                                            <p:cond delay="1338"/>
                                          </p:stCondLst>
                                        </p:cTn>
                                        <p:tgtEl>
                                          <p:spTgt spid="19"/>
                                        </p:tgtEl>
                                      </p:cBhvr>
                                      <p:to x="100000" y="100000"/>
                                    </p:animScale>
                                    <p:animScale>
                                      <p:cBhvr>
                                        <p:cTn id="63" dur="26">
                                          <p:stCondLst>
                                            <p:cond delay="1642"/>
                                          </p:stCondLst>
                                        </p:cTn>
                                        <p:tgtEl>
                                          <p:spTgt spid="19"/>
                                        </p:tgtEl>
                                      </p:cBhvr>
                                      <p:to x="100000" y="90000"/>
                                    </p:animScale>
                                    <p:animScale>
                                      <p:cBhvr>
                                        <p:cTn id="64" dur="166" decel="50000">
                                          <p:stCondLst>
                                            <p:cond delay="1668"/>
                                          </p:stCondLst>
                                        </p:cTn>
                                        <p:tgtEl>
                                          <p:spTgt spid="19"/>
                                        </p:tgtEl>
                                      </p:cBhvr>
                                      <p:to x="100000" y="100000"/>
                                    </p:animScale>
                                    <p:animScale>
                                      <p:cBhvr>
                                        <p:cTn id="65" dur="26">
                                          <p:stCondLst>
                                            <p:cond delay="1808"/>
                                          </p:stCondLst>
                                        </p:cTn>
                                        <p:tgtEl>
                                          <p:spTgt spid="19"/>
                                        </p:tgtEl>
                                      </p:cBhvr>
                                      <p:to x="100000" y="95000"/>
                                    </p:animScale>
                                    <p:animScale>
                                      <p:cBhvr>
                                        <p:cTn id="66" dur="166" decel="50000">
                                          <p:stCondLst>
                                            <p:cond delay="1834"/>
                                          </p:stCondLst>
                                        </p:cTn>
                                        <p:tgtEl>
                                          <p:spTgt spid="19"/>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80">
                                          <p:stCondLst>
                                            <p:cond delay="0"/>
                                          </p:stCondLst>
                                        </p:cTn>
                                        <p:tgtEl>
                                          <p:spTgt spid="17"/>
                                        </p:tgtEl>
                                      </p:cBhvr>
                                    </p:animEffect>
                                    <p:anim calcmode="lin" valueType="num">
                                      <p:cBhvr>
                                        <p:cTn id="7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7" dur="26">
                                          <p:stCondLst>
                                            <p:cond delay="650"/>
                                          </p:stCondLst>
                                        </p:cTn>
                                        <p:tgtEl>
                                          <p:spTgt spid="17"/>
                                        </p:tgtEl>
                                      </p:cBhvr>
                                      <p:to x="100000" y="60000"/>
                                    </p:animScale>
                                    <p:animScale>
                                      <p:cBhvr>
                                        <p:cTn id="78" dur="166" decel="50000">
                                          <p:stCondLst>
                                            <p:cond delay="676"/>
                                          </p:stCondLst>
                                        </p:cTn>
                                        <p:tgtEl>
                                          <p:spTgt spid="17"/>
                                        </p:tgtEl>
                                      </p:cBhvr>
                                      <p:to x="100000" y="100000"/>
                                    </p:animScale>
                                    <p:animScale>
                                      <p:cBhvr>
                                        <p:cTn id="79" dur="26">
                                          <p:stCondLst>
                                            <p:cond delay="1312"/>
                                          </p:stCondLst>
                                        </p:cTn>
                                        <p:tgtEl>
                                          <p:spTgt spid="17"/>
                                        </p:tgtEl>
                                      </p:cBhvr>
                                      <p:to x="100000" y="80000"/>
                                    </p:animScale>
                                    <p:animScale>
                                      <p:cBhvr>
                                        <p:cTn id="80" dur="166" decel="50000">
                                          <p:stCondLst>
                                            <p:cond delay="1338"/>
                                          </p:stCondLst>
                                        </p:cTn>
                                        <p:tgtEl>
                                          <p:spTgt spid="17"/>
                                        </p:tgtEl>
                                      </p:cBhvr>
                                      <p:to x="100000" y="100000"/>
                                    </p:animScale>
                                    <p:animScale>
                                      <p:cBhvr>
                                        <p:cTn id="81" dur="26">
                                          <p:stCondLst>
                                            <p:cond delay="1642"/>
                                          </p:stCondLst>
                                        </p:cTn>
                                        <p:tgtEl>
                                          <p:spTgt spid="17"/>
                                        </p:tgtEl>
                                      </p:cBhvr>
                                      <p:to x="100000" y="90000"/>
                                    </p:animScale>
                                    <p:animScale>
                                      <p:cBhvr>
                                        <p:cTn id="82" dur="166" decel="50000">
                                          <p:stCondLst>
                                            <p:cond delay="1668"/>
                                          </p:stCondLst>
                                        </p:cTn>
                                        <p:tgtEl>
                                          <p:spTgt spid="17"/>
                                        </p:tgtEl>
                                      </p:cBhvr>
                                      <p:to x="100000" y="100000"/>
                                    </p:animScale>
                                    <p:animScale>
                                      <p:cBhvr>
                                        <p:cTn id="83" dur="26">
                                          <p:stCondLst>
                                            <p:cond delay="1808"/>
                                          </p:stCondLst>
                                        </p:cTn>
                                        <p:tgtEl>
                                          <p:spTgt spid="17"/>
                                        </p:tgtEl>
                                      </p:cBhvr>
                                      <p:to x="100000" y="95000"/>
                                    </p:animScale>
                                    <p:animScale>
                                      <p:cBhvr>
                                        <p:cTn id="84" dur="166" decel="50000">
                                          <p:stCondLst>
                                            <p:cond delay="1834"/>
                                          </p:stCondLst>
                                        </p:cTn>
                                        <p:tgtEl>
                                          <p:spTgt spid="17"/>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barn(inVertical)">
                                      <p:cBhvr>
                                        <p:cTn id="89" dur="500"/>
                                        <p:tgtEl>
                                          <p:spTgt spid="2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barn(inVertical)">
                                      <p:cBhvr>
                                        <p:cTn id="94" dur="500"/>
                                        <p:tgtEl>
                                          <p:spTgt spid="21"/>
                                        </p:tgtEl>
                                      </p:cBhvr>
                                    </p:animEffect>
                                  </p:childTnLst>
                                </p:cTn>
                              </p:par>
                            </p:childTnLst>
                          </p:cTn>
                        </p:par>
                      </p:childTnLst>
                    </p:cTn>
                  </p:par>
                  <p:par>
                    <p:cTn id="95" fill="hold">
                      <p:stCondLst>
                        <p:cond delay="indefinite"/>
                      </p:stCondLst>
                      <p:childTnLst>
                        <p:par>
                          <p:cTn id="96" fill="hold">
                            <p:stCondLst>
                              <p:cond delay="0"/>
                            </p:stCondLst>
                            <p:childTnLst>
                              <p:par>
                                <p:cTn id="97" presetID="45" presetClass="entr" presetSubtype="0"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2000"/>
                                        <p:tgtEl>
                                          <p:spTgt spid="22"/>
                                        </p:tgtEl>
                                      </p:cBhvr>
                                    </p:animEffect>
                                    <p:anim calcmode="lin" valueType="num">
                                      <p:cBhvr>
                                        <p:cTn id="100" dur="2000" fill="hold"/>
                                        <p:tgtEl>
                                          <p:spTgt spid="22"/>
                                        </p:tgtEl>
                                        <p:attrNameLst>
                                          <p:attrName>ppt_w</p:attrName>
                                        </p:attrNameLst>
                                      </p:cBhvr>
                                      <p:tavLst>
                                        <p:tav tm="0" fmla="#ppt_w*sin(2.5*pi*$)">
                                          <p:val>
                                            <p:fltVal val="0"/>
                                          </p:val>
                                        </p:tav>
                                        <p:tav tm="100000">
                                          <p:val>
                                            <p:fltVal val="1"/>
                                          </p:val>
                                        </p:tav>
                                      </p:tavLst>
                                    </p:anim>
                                    <p:anim calcmode="lin" valueType="num">
                                      <p:cBhvr>
                                        <p:cTn id="101"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p:bldP spid="17"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l="24250" t="17073" r="24713" b="20366"/>
          <a:stretch/>
        </p:blipFill>
        <p:spPr>
          <a:xfrm>
            <a:off x="1565909" y="308610"/>
            <a:ext cx="9201151" cy="6344340"/>
          </a:xfrm>
          <a:prstGeom prst="rect">
            <a:avLst/>
          </a:prstGeom>
        </p:spPr>
      </p:pic>
    </p:spTree>
    <p:extLst>
      <p:ext uri="{BB962C8B-B14F-4D97-AF65-F5344CB8AC3E}">
        <p14:creationId xmlns:p14="http://schemas.microsoft.com/office/powerpoint/2010/main" xmlns="" val="26193629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680</TotalTime>
  <Words>1078</Words>
  <Application>Microsoft Office PowerPoint</Application>
  <PresentationFormat>Custom</PresentationFormat>
  <Paragraphs>220</Paragraphs>
  <Slides>41</Slides>
  <Notes>3</Notes>
  <HiddenSlides>0</HiddenSlides>
  <MMClips>3</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Parallax</vt:lpstr>
      <vt:lpstr>Branding</vt:lpstr>
      <vt:lpstr>09/25/13 Warm-up</vt:lpstr>
      <vt:lpstr>Individual Brands</vt:lpstr>
      <vt:lpstr>Slide 4</vt:lpstr>
      <vt:lpstr>Yesterday’s Objective</vt:lpstr>
      <vt:lpstr>FDA &amp; Food Allowance</vt:lpstr>
      <vt:lpstr>Write down the company you think of on back</vt:lpstr>
      <vt:lpstr>Write down the company you think of on back</vt:lpstr>
      <vt:lpstr>Slide 9</vt:lpstr>
      <vt:lpstr>How Did Branding Start?</vt:lpstr>
      <vt:lpstr>I OWN IT.. IT’S MINE!</vt:lpstr>
      <vt:lpstr>Slide 12</vt:lpstr>
      <vt:lpstr>Branding</vt:lpstr>
      <vt:lpstr>Slide 14</vt:lpstr>
      <vt:lpstr>Slide 15</vt:lpstr>
      <vt:lpstr>Slide 16</vt:lpstr>
      <vt:lpstr>Branding</vt:lpstr>
      <vt:lpstr>3 Main Purposes of Branding</vt:lpstr>
      <vt:lpstr>Brand Loyalty</vt:lpstr>
      <vt:lpstr>Branding</vt:lpstr>
      <vt:lpstr>BRAND EXPERIENCE</vt:lpstr>
      <vt:lpstr>WHAT IS A STRONG BRAND</vt:lpstr>
      <vt:lpstr>Global Branding</vt:lpstr>
      <vt:lpstr>Brand v. Product</vt:lpstr>
      <vt:lpstr>Slide 25</vt:lpstr>
      <vt:lpstr>Slide 26</vt:lpstr>
      <vt:lpstr>Slide 27</vt:lpstr>
      <vt:lpstr>Slide 28</vt:lpstr>
      <vt:lpstr>Slide 29</vt:lpstr>
      <vt:lpstr>™   v.    ®</vt:lpstr>
      <vt:lpstr>Slide 31</vt:lpstr>
      <vt:lpstr>Slide 32</vt:lpstr>
      <vt:lpstr>Assignment</vt:lpstr>
      <vt:lpstr>Grading Sheet</vt:lpstr>
      <vt:lpstr>Name Based on Information Given?</vt:lpstr>
      <vt:lpstr>Slide 36</vt:lpstr>
      <vt:lpstr>Slide 37</vt:lpstr>
      <vt:lpstr>Slide 38</vt:lpstr>
      <vt:lpstr>Slide 39</vt:lpstr>
      <vt:lpstr>Social Media &amp; Your Brand</vt:lpstr>
      <vt:lpstr>People Quitting Facebook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dc:title>
  <dc:creator>Melissa Shaffer</dc:creator>
  <cp:lastModifiedBy>Administrator</cp:lastModifiedBy>
  <cp:revision>58</cp:revision>
  <dcterms:created xsi:type="dcterms:W3CDTF">2013-08-29T00:54:26Z</dcterms:created>
  <dcterms:modified xsi:type="dcterms:W3CDTF">2013-09-25T10:43:44Z</dcterms:modified>
</cp:coreProperties>
</file>