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5/17/2015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10.2: </a:t>
            </a:r>
            <a:br>
              <a:rPr lang="en-US" sz="6600" b="1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International Pricing &amp; Payments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International Marketing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8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Pricing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011680"/>
            <a:ext cx="11750040" cy="4549140"/>
          </a:xfrm>
        </p:spPr>
        <p:txBody>
          <a:bodyPr>
            <a:normAutofit/>
          </a:bodyPr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/>
              <a:t> </a:t>
            </a:r>
            <a:r>
              <a:rPr lang="en-US" altLang="en-US" sz="3200" b="1" dirty="0">
                <a:solidFill>
                  <a:srgbClr val="7030A0"/>
                </a:solidFill>
              </a:rPr>
              <a:t>Price</a:t>
            </a: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/>
              <a:t>The amount of money, goods, or services needed to acquire a given quantity of other goods or </a:t>
            </a:r>
            <a:r>
              <a:rPr lang="en-US" altLang="en-US" b="1" dirty="0" smtClean="0"/>
              <a:t>services</a:t>
            </a: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Price must be justified against benefits customer will receive</a:t>
            </a:r>
          </a:p>
          <a:p>
            <a:pPr marL="1064768" lvl="2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Money is most common method of payment for price</a:t>
            </a:r>
          </a:p>
          <a:p>
            <a:pPr marL="1064768" lvl="2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Bartering is also an acceptable method of payment</a:t>
            </a:r>
          </a:p>
          <a:p>
            <a:pPr marL="1064768" lvl="2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Soft currency / communist countries rely on barter where goods &amp; services are used in place of money</a:t>
            </a:r>
          </a:p>
          <a:p>
            <a:pPr marL="1064768" lvl="2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b="1" dirty="0" smtClean="0"/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 smtClean="0"/>
              <a:t>Price </a:t>
            </a:r>
            <a:r>
              <a:rPr lang="en-US" altLang="en-US" sz="2800" b="1" dirty="0"/>
              <a:t>is a strategic tool that can be changed easily and rapidly to manage inventory, increase sales, or to compete against other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 to Set a Price: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b="1" dirty="0">
                <a:solidFill>
                  <a:srgbClr val="7030A0"/>
                </a:solidFill>
              </a:rPr>
              <a:t>Price </a:t>
            </a:r>
            <a:r>
              <a:rPr lang="en-US" altLang="en-US" sz="4000" b="1" dirty="0" smtClean="0">
                <a:solidFill>
                  <a:srgbClr val="7030A0"/>
                </a:solidFill>
              </a:rPr>
              <a:t>Floor</a:t>
            </a:r>
            <a:endParaRPr lang="en-US" altLang="en-US" sz="4000" b="1" dirty="0">
              <a:solidFill>
                <a:srgbClr val="7030A0"/>
              </a:solidFill>
            </a:endParaRP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/>
              <a:t>the lowest price a company can charge and still cover costs</a:t>
            </a: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/>
              <a:t>If price is too low, may be accused of </a:t>
            </a:r>
            <a:r>
              <a:rPr lang="en-US" altLang="en-US" b="1" u="sng" dirty="0">
                <a:solidFill>
                  <a:srgbClr val="7030A0"/>
                </a:solidFill>
              </a:rPr>
              <a:t>dumping</a:t>
            </a: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4000" b="1" dirty="0">
              <a:solidFill>
                <a:srgbClr val="7030A0"/>
              </a:solidFill>
            </a:endParaRPr>
          </a:p>
          <a:p>
            <a:pPr marL="431800" indent="-32385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b="1" dirty="0" smtClean="0">
                <a:solidFill>
                  <a:srgbClr val="7030A0"/>
                </a:solidFill>
              </a:rPr>
              <a:t>Price Ceiling</a:t>
            </a:r>
            <a:endParaRPr lang="en-US" altLang="en-US" sz="4000" b="1" dirty="0">
              <a:solidFill>
                <a:srgbClr val="7030A0"/>
              </a:solidFill>
            </a:endParaRPr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/>
              <a:t>the maximum price that can be charged in a market. </a:t>
            </a:r>
            <a:endParaRPr lang="en-US" altLang="en-US" b="1" dirty="0" smtClean="0"/>
          </a:p>
          <a:p>
            <a:pPr marL="863600" lvl="1" indent="-287338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Usually </a:t>
            </a:r>
            <a:r>
              <a:rPr lang="en-US" altLang="en-US" b="1" dirty="0"/>
              <a:t>set by the value customers see in a </a:t>
            </a:r>
            <a:r>
              <a:rPr lang="en-US" altLang="en-US" b="1" dirty="0" smtClean="0"/>
              <a:t>product &amp; the price the competition charges.</a:t>
            </a: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687"/>
            <a:ext cx="10772775" cy="1658198"/>
          </a:xfrm>
        </p:spPr>
        <p:txBody>
          <a:bodyPr/>
          <a:lstStyle/>
          <a:p>
            <a:r>
              <a:rPr lang="en-US" dirty="0" smtClean="0"/>
              <a:t>Pricing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223010"/>
            <a:ext cx="11757660" cy="53721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Penetration Pricing:</a:t>
            </a:r>
          </a:p>
          <a:p>
            <a:pPr marL="1295400" lvl="2" indent="-215900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b="1" dirty="0"/>
              <a:t>Sets a low price compared to competitors.</a:t>
            </a:r>
          </a:p>
          <a:p>
            <a:pPr marL="1295400" lvl="2" indent="-215900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b="1" dirty="0"/>
              <a:t>Helps  a company to capture market share.</a:t>
            </a:r>
          </a:p>
          <a:p>
            <a:pPr marL="1295400" lvl="2" indent="-215900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b="1" dirty="0"/>
              <a:t>Often used for short term till market goals are met</a:t>
            </a:r>
            <a:r>
              <a:rPr lang="en-US" b="1" dirty="0" smtClean="0"/>
              <a:t>.</a:t>
            </a:r>
          </a:p>
          <a:p>
            <a:pPr marL="1295400" lvl="2" indent="-215900">
              <a:lnSpc>
                <a:spcPct val="10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000" b="1" dirty="0"/>
          </a:p>
          <a:p>
            <a:pPr marL="0" inden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</a:rPr>
              <a:t>Skim Pricing:</a:t>
            </a:r>
            <a:endParaRPr lang="en-US" b="1" dirty="0">
              <a:solidFill>
                <a:srgbClr val="7030A0"/>
              </a:solidFill>
            </a:endParaRPr>
          </a:p>
          <a:p>
            <a:pPr marL="1295400" lvl="2" indent="-215900">
              <a:lnSpc>
                <a:spcPct val="9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/>
              <a:t>a temporary strategy where a company sets a high price for a brief time.</a:t>
            </a:r>
          </a:p>
          <a:p>
            <a:pPr marL="1295400" lvl="2" indent="-215900">
              <a:lnSpc>
                <a:spcPct val="9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/>
              <a:t>Ideal for new, innovative </a:t>
            </a:r>
            <a:r>
              <a:rPr lang="en-US" b="1" dirty="0" smtClean="0"/>
              <a:t>products.</a:t>
            </a:r>
          </a:p>
          <a:p>
            <a:pPr marL="1079500" lvl="2" indent="0">
              <a:lnSpc>
                <a:spcPct val="90000"/>
              </a:lnSpc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000" b="1" dirty="0" smtClean="0"/>
          </a:p>
          <a:p>
            <a:pPr marL="0" indent="0">
              <a:lnSpc>
                <a:spcPct val="90000"/>
              </a:lnSpc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</a:rPr>
              <a:t>Market Pricing</a:t>
            </a:r>
            <a:endParaRPr lang="en-US" b="1" dirty="0">
              <a:solidFill>
                <a:srgbClr val="7030A0"/>
              </a:solidFill>
            </a:endParaRPr>
          </a:p>
          <a:p>
            <a:pPr marL="1295400" lvl="2" indent="-215900">
              <a:lnSpc>
                <a:spcPct val="9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/>
              <a:t>pricing that can be justified by the competitive advantages of a product relative to products already in the marketplace.</a:t>
            </a:r>
          </a:p>
          <a:p>
            <a:pPr marL="1295400" lvl="2" indent="-215900">
              <a:lnSpc>
                <a:spcPct val="9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/>
              <a:t> Prices are set higher or lower based on competitive advantages.</a:t>
            </a:r>
          </a:p>
          <a:p>
            <a:pPr marL="0" lvl="1" inden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1000" b="1" dirty="0" smtClean="0"/>
          </a:p>
          <a:p>
            <a:pPr marL="0" lvl="1" inden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</a:rPr>
              <a:t>Prestige Pricing</a:t>
            </a:r>
            <a:endParaRPr lang="en-US" b="1" dirty="0">
              <a:solidFill>
                <a:srgbClr val="7030A0"/>
              </a:solidFill>
            </a:endParaRPr>
          </a:p>
          <a:p>
            <a:pPr marL="1295400" lvl="2" indent="-215900">
              <a:lnSpc>
                <a:spcPct val="90000"/>
              </a:lnSpc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b="1" dirty="0"/>
              <a:t>a company sets a high price throughout the life of a product to signal quality. </a:t>
            </a:r>
          </a:p>
          <a:p>
            <a:pPr marL="1079500" lvl="2" indent="0">
              <a:lnSpc>
                <a:spcPct val="90000"/>
              </a:lnSpc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b="1" dirty="0"/>
          </a:p>
          <a:p>
            <a:pPr marL="622300" indent="0">
              <a:lnSpc>
                <a:spcPct val="100000"/>
              </a:lnSpc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257"/>
            <a:ext cx="10772775" cy="1658198"/>
          </a:xfrm>
        </p:spPr>
        <p:txBody>
          <a:bodyPr/>
          <a:lstStyle/>
          <a:p>
            <a:r>
              <a:rPr lang="en-US" dirty="0" smtClean="0"/>
              <a:t>Examples of Pricing Strategies </a:t>
            </a:r>
            <a:endParaRPr lang="en-US" dirty="0"/>
          </a:p>
        </p:txBody>
      </p:sp>
      <p:pic>
        <p:nvPicPr>
          <p:cNvPr id="1026" name="Picture 2" descr="http://media.go2speed.org/brand/files/escalatenetwork/166/DirecTvFreeHD300x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" y="132596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joXTohKPdCA/UugKHodjeBI/AAAAAAAAAvo/LjQfVXI-LKI/s1600/Samsung+Curved+HD+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" y="4215092"/>
            <a:ext cx="3044825" cy="26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odobyte.com/wp-content/uploads/2012/05/Menu.jpg?423e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47" y="1794509"/>
            <a:ext cx="4009823" cy="46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exus.com/cm-img/gallery/2015-Lexus-IS-350-exterior-static-png-624x437-IS17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7" y="1654275"/>
            <a:ext cx="3510510" cy="24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9/94/Old_Nike_logo.jpg/200px-Old_Nike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92" y="45122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Standardized Global Price &amp; Standardized Global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224" y="3091815"/>
            <a:ext cx="10753725" cy="376618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Standardized Global Price </a:t>
            </a:r>
            <a:r>
              <a:rPr lang="en-US" dirty="0" smtClean="0"/>
              <a:t>would be one price, for one product regardless of where its sold.</a:t>
            </a:r>
          </a:p>
          <a:p>
            <a:pPr lvl="1"/>
            <a:r>
              <a:rPr lang="en-US" dirty="0" smtClean="0"/>
              <a:t>Example: iTunes is consistently sold for the same price in every country.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Standardized Global Price Strategy </a:t>
            </a:r>
            <a:r>
              <a:rPr lang="en-US" dirty="0" smtClean="0"/>
              <a:t>is implementing the same pricing strategy regardless of where product is sold.</a:t>
            </a:r>
          </a:p>
          <a:p>
            <a:pPr lvl="1"/>
            <a:r>
              <a:rPr lang="en-US" sz="2000" b="1" dirty="0" smtClean="0"/>
              <a:t>Example </a:t>
            </a:r>
          </a:p>
          <a:p>
            <a:pPr lvl="2"/>
            <a:r>
              <a:rPr lang="en-US" dirty="0" smtClean="0"/>
              <a:t>Walmart is always going to use a low price strategy but their prices vary based on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Effecting International Pricing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1096244" cy="4469130"/>
          </a:xfrm>
        </p:spPr>
        <p:txBody>
          <a:bodyPr>
            <a:normAutofit lnSpcReduction="10000"/>
          </a:bodyPr>
          <a:lstStyle/>
          <a:p>
            <a:pPr marL="431800" indent="-32385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/>
              <a:t>1.Elasticity of </a:t>
            </a:r>
            <a:r>
              <a:rPr lang="en-US" altLang="en-US" sz="2800" b="1" dirty="0" smtClean="0"/>
              <a:t>demand: </a:t>
            </a:r>
            <a:r>
              <a:rPr lang="en-US" altLang="en-US" dirty="0" smtClean="0"/>
              <a:t>the </a:t>
            </a:r>
            <a:r>
              <a:rPr lang="en-US" altLang="en-US" dirty="0"/>
              <a:t>relationship between changes in a product’s price and the demand for that product</a:t>
            </a:r>
          </a:p>
          <a:p>
            <a:pPr marL="706882" lvl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Inelastic products,</a:t>
            </a:r>
            <a:r>
              <a:rPr lang="en-US" altLang="en-US" dirty="0" smtClean="0"/>
              <a:t> </a:t>
            </a:r>
            <a:r>
              <a:rPr lang="en-US" altLang="en-US" dirty="0"/>
              <a:t>that offer few </a:t>
            </a:r>
            <a:r>
              <a:rPr lang="en-US" altLang="en-US" dirty="0" smtClean="0"/>
              <a:t>substitutes, </a:t>
            </a:r>
            <a:r>
              <a:rPr lang="en-US" altLang="en-US" dirty="0"/>
              <a:t>may have higher prices </a:t>
            </a:r>
            <a:endParaRPr lang="en-US" altLang="en-US" dirty="0" smtClean="0"/>
          </a:p>
          <a:p>
            <a:pPr marL="908050" lvl="2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Brand image, patent or copyright laws lead to this type of product</a:t>
            </a:r>
          </a:p>
          <a:p>
            <a:pPr marL="706882" lvl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Elastic products, </a:t>
            </a:r>
            <a:r>
              <a:rPr lang="en-US" altLang="en-US" dirty="0" smtClean="0"/>
              <a:t>that </a:t>
            </a:r>
            <a:r>
              <a:rPr lang="en-US" altLang="en-US" dirty="0"/>
              <a:t>offer several good </a:t>
            </a:r>
            <a:r>
              <a:rPr lang="en-US" altLang="en-US" dirty="0" smtClean="0"/>
              <a:t>substitutes, </a:t>
            </a:r>
            <a:r>
              <a:rPr lang="en-US" altLang="en-US" dirty="0"/>
              <a:t>will have lower prices.</a:t>
            </a:r>
          </a:p>
          <a:p>
            <a:pPr marL="431800" indent="-32385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/>
              <a:t>2</a:t>
            </a:r>
            <a:r>
              <a:rPr lang="en-US" altLang="en-US" sz="2800" b="1" dirty="0" smtClean="0"/>
              <a:t>. Government regulations (tariffs or value added taxes</a:t>
            </a:r>
            <a:r>
              <a:rPr lang="en-US" altLang="en-US" sz="2800" b="1" dirty="0"/>
              <a:t>).</a:t>
            </a:r>
          </a:p>
          <a:p>
            <a:pPr marL="431800" indent="-32385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/>
              <a:t>3</a:t>
            </a:r>
            <a:r>
              <a:rPr lang="en-US" altLang="en-US" sz="2800" b="1" dirty="0" smtClean="0"/>
              <a:t>. Stability </a:t>
            </a:r>
            <a:r>
              <a:rPr lang="en-US" altLang="en-US" sz="2800" b="1" dirty="0"/>
              <a:t>of exchange rates.</a:t>
            </a:r>
          </a:p>
          <a:p>
            <a:pPr marL="431800" indent="-32385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/>
              <a:t>4</a:t>
            </a:r>
            <a:r>
              <a:rPr lang="en-US" altLang="en-US" sz="2800" b="1" dirty="0" smtClean="0"/>
              <a:t>. Other </a:t>
            </a:r>
            <a:r>
              <a:rPr lang="en-US" altLang="en-US" sz="2800" b="1" dirty="0"/>
              <a:t>external factors such as political stability</a:t>
            </a:r>
          </a:p>
          <a:p>
            <a:pPr marL="431800" indent="-32385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dirty="0"/>
              <a:t>5. Export-related </a:t>
            </a:r>
            <a:r>
              <a:rPr lang="en-US" altLang="en-US" sz="2800" b="1" dirty="0" smtClean="0"/>
              <a:t>costs</a:t>
            </a:r>
          </a:p>
          <a:p>
            <a:pPr marL="889000" lvl="2" indent="-323850">
              <a:lnSpc>
                <a:spcPct val="10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b="1" dirty="0" smtClean="0"/>
              <a:t>Cost of shipping, product modification, taxes, etc..</a:t>
            </a: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" y="0"/>
            <a:ext cx="10772775" cy="1658198"/>
          </a:xfrm>
        </p:spPr>
        <p:txBody>
          <a:bodyPr/>
          <a:lstStyle/>
          <a:p>
            <a:r>
              <a:rPr lang="en-US" b="1" dirty="0" smtClean="0"/>
              <a:t>International Payments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451610"/>
            <a:ext cx="11761470" cy="56578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 smtClean="0"/>
              <a:t>A </a:t>
            </a:r>
            <a:r>
              <a:rPr lang="en-US" altLang="en-US" sz="3600" b="1" dirty="0"/>
              <a:t>secure way of making international payments </a:t>
            </a:r>
            <a:endParaRPr lang="en-US" altLang="en-US" sz="36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 smtClean="0"/>
              <a:t>must </a:t>
            </a:r>
            <a:r>
              <a:rPr lang="en-US" altLang="en-US" sz="3600" b="1" dirty="0"/>
              <a:t>be agreed upon by the buyer and the seller.</a:t>
            </a:r>
          </a:p>
          <a:p>
            <a:endParaRPr lang="en-US" sz="7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Forms of International Payment: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7030A0"/>
                </a:solidFill>
              </a:rPr>
              <a:t>Cash in </a:t>
            </a:r>
            <a:r>
              <a:rPr lang="en-US" altLang="en-US" b="1" dirty="0" smtClean="0">
                <a:solidFill>
                  <a:srgbClr val="7030A0"/>
                </a:solidFill>
              </a:rPr>
              <a:t>Advance: </a:t>
            </a:r>
            <a:r>
              <a:rPr lang="en-US" altLang="en-US" b="1" dirty="0" smtClean="0"/>
              <a:t> Buyer pays in cash in advance of the product being received.</a:t>
            </a:r>
            <a:endParaRPr lang="en-US" altLang="en-US" b="1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Not widely used except for first time transactions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Most favorable term for exporters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Buyer incurs most risk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7030A0"/>
                </a:solidFill>
              </a:rPr>
              <a:t>Letter </a:t>
            </a:r>
            <a:r>
              <a:rPr lang="en-US" altLang="en-US" b="1" dirty="0">
                <a:solidFill>
                  <a:srgbClr val="7030A0"/>
                </a:solidFill>
              </a:rPr>
              <a:t>of </a:t>
            </a:r>
            <a:r>
              <a:rPr lang="en-US" altLang="en-US" b="1" dirty="0" smtClean="0">
                <a:solidFill>
                  <a:srgbClr val="7030A0"/>
                </a:solidFill>
              </a:rPr>
              <a:t>Credit (LC)</a:t>
            </a:r>
            <a:r>
              <a:rPr lang="en-US" altLang="en-US" b="1" dirty="0" smtClean="0"/>
              <a:t> is used to minimize risk</a:t>
            </a:r>
            <a:endParaRPr lang="en-US" altLang="en-US" b="1" dirty="0"/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Financial document issued by a bank with a promise </a:t>
            </a:r>
            <a:r>
              <a:rPr lang="en-US" altLang="en-US" dirty="0"/>
              <a:t>to pay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Irrevocable, confirmed, revolving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Risk is shifted to seller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0"/>
            <a:ext cx="10772775" cy="1658198"/>
          </a:xfrm>
        </p:spPr>
        <p:txBody>
          <a:bodyPr/>
          <a:lstStyle/>
          <a:p>
            <a:r>
              <a:rPr lang="en-US" dirty="0" smtClean="0"/>
              <a:t>Letters of Credit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96" y="1280160"/>
            <a:ext cx="11553444" cy="5292090"/>
          </a:xfrm>
        </p:spPr>
        <p:txBody>
          <a:bodyPr/>
          <a:lstStyle/>
          <a:p>
            <a:r>
              <a:rPr lang="en-US" b="1" dirty="0" smtClean="0"/>
              <a:t>Tommy’s T-shirt Store based out of Houston is importing t-shirts from China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#1: Tommy’s T-shirts contacts their bank and requests a letter of credit is created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#2:  Tommy’s bank sends the letter to its Exporters bank in China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#3:  Chinese bank will notify exporter that letter has been received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#4:  The exporter in China approves the terms of the letter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#5:  The exporter will ship the product to Tommy’s T-Shirts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Step #6:  The exporter then sends shipping documents to Tommy’s bank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Step #7:  Once Tommy’s bank is satisfied that contract conditions have been met, it sends payment to exporter’s bank in China.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Letters of credit can be revocable or irrevocable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Revocable letters</a:t>
            </a:r>
            <a:r>
              <a:rPr lang="en-US" b="1" dirty="0" smtClean="0"/>
              <a:t> </a:t>
            </a:r>
            <a:r>
              <a:rPr lang="en-US" dirty="0" smtClean="0"/>
              <a:t>of credit can be revoked or modified </a:t>
            </a:r>
          </a:p>
          <a:p>
            <a:pPr lvl="2"/>
            <a:r>
              <a:rPr lang="en-US" dirty="0" smtClean="0"/>
              <a:t>Not a common practice</a:t>
            </a:r>
          </a:p>
          <a:p>
            <a:pPr lvl="2"/>
            <a:r>
              <a:rPr lang="en-US" dirty="0" smtClean="0"/>
              <a:t>Allows for changes in documentation by the issuing bank, without notification, until sales process is completed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Irrevocable letters of credit</a:t>
            </a:r>
            <a:r>
              <a:rPr lang="en-US" b="1" dirty="0" smtClean="0"/>
              <a:t> </a:t>
            </a:r>
            <a:r>
              <a:rPr lang="en-US" dirty="0" smtClean="0"/>
              <a:t>cannot be revoked or modified without the consent of the importers bank, the exporters bank, &amp; the exporter.</a:t>
            </a:r>
          </a:p>
          <a:p>
            <a:pPr lvl="2"/>
            <a:r>
              <a:rPr lang="en-US" dirty="0" smtClean="0"/>
              <a:t>Most common type of letter of credit used</a:t>
            </a:r>
          </a:p>
        </p:txBody>
      </p:sp>
    </p:spTree>
    <p:extLst>
      <p:ext uri="{BB962C8B-B14F-4D97-AF65-F5344CB8AC3E}">
        <p14:creationId xmlns:p14="http://schemas.microsoft.com/office/powerpoint/2010/main" val="10835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9137"/>
            <a:ext cx="10772775" cy="1658198"/>
          </a:xfrm>
        </p:spPr>
        <p:txBody>
          <a:bodyPr/>
          <a:lstStyle/>
          <a:p>
            <a:r>
              <a:rPr lang="en-US" dirty="0" smtClean="0"/>
              <a:t>10.2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" y="1120140"/>
            <a:ext cx="10753725" cy="3766185"/>
          </a:xfrm>
        </p:spPr>
        <p:txBody>
          <a:bodyPr/>
          <a:lstStyle/>
          <a:p>
            <a:r>
              <a:rPr lang="en-US" b="1" dirty="0" smtClean="0"/>
              <a:t>Assignment #1: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i="0" dirty="0" smtClean="0"/>
              <a:t>Create a chart that depicts all six pricing strategies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i="0" dirty="0" smtClean="0"/>
              <a:t>Your chart will have 7 rows &amp; 4 columns</a:t>
            </a:r>
          </a:p>
          <a:p>
            <a:pPr marL="0" lvl="2" indent="0">
              <a:buNone/>
            </a:pPr>
            <a:endParaRPr lang="en-US" sz="2400" i="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i="0" dirty="0" smtClean="0"/>
              <a:t>Each row needs to address the following: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66959"/>
              </p:ext>
            </p:extLst>
          </p:nvPr>
        </p:nvGraphicFramePr>
        <p:xfrm>
          <a:off x="150876" y="3097106"/>
          <a:ext cx="11919205" cy="346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94"/>
                <a:gridCol w="2663190"/>
                <a:gridCol w="3314700"/>
                <a:gridCol w="3931921"/>
              </a:tblGrid>
              <a:tr h="11541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Pricing Strategy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Define in your own words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 product</a:t>
                      </a:r>
                      <a:r>
                        <a:rPr lang="en-US" sz="2400" baseline="0" dirty="0" smtClean="0"/>
                        <a:t> for which you will use this strategy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Explain why the</a:t>
                      </a:r>
                      <a:r>
                        <a:rPr lang="en-US" sz="2400" baseline="0" dirty="0" smtClean="0"/>
                        <a:t> product &amp; pricing strategy are a good fit</a:t>
                      </a:r>
                      <a:endParaRPr lang="en-US" sz="2400" dirty="0"/>
                    </a:p>
                  </a:txBody>
                  <a:tcPr anchor="ctr"/>
                </a:tc>
              </a:tr>
              <a:tr h="372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 Floor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 Ceiling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12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Penetration Pricing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Skim Pricing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 Pricing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Penetration Pricing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were gone last class you need to make up Unit 9.0 Test</a:t>
            </a:r>
          </a:p>
          <a:p>
            <a:pPr lvl="1"/>
            <a:r>
              <a:rPr lang="en-US" dirty="0" smtClean="0"/>
              <a:t>30 Multiple Choice Questions &amp; 3 Short Answer</a:t>
            </a:r>
          </a:p>
          <a:p>
            <a:pPr lvl="1"/>
            <a:endParaRPr lang="en-US" dirty="0"/>
          </a:p>
          <a:p>
            <a:r>
              <a:rPr lang="en-US" sz="2600" b="1" dirty="0" smtClean="0"/>
              <a:t>Review of 10.1:  Terms / Concepts You Should Know</a:t>
            </a:r>
          </a:p>
          <a:p>
            <a:pPr lvl="1"/>
            <a:r>
              <a:rPr lang="en-US" dirty="0" smtClean="0"/>
              <a:t>Definition of Money</a:t>
            </a:r>
          </a:p>
          <a:p>
            <a:pPr lvl="1"/>
            <a:r>
              <a:rPr lang="en-US" dirty="0" smtClean="0"/>
              <a:t>Characteristics of exchange rates(pegged / floating)</a:t>
            </a:r>
          </a:p>
          <a:p>
            <a:pPr lvl="1"/>
            <a:r>
              <a:rPr lang="en-US" dirty="0" smtClean="0"/>
              <a:t>The law of supply &amp; demand</a:t>
            </a:r>
          </a:p>
          <a:p>
            <a:pPr lvl="1"/>
            <a:r>
              <a:rPr lang="en-US" dirty="0" smtClean="0"/>
              <a:t>What is demand?</a:t>
            </a:r>
          </a:p>
          <a:p>
            <a:pPr lvl="1"/>
            <a:r>
              <a:rPr lang="en-US" dirty="0" smtClean="0"/>
              <a:t>Difference between hard &amp; soft currency</a:t>
            </a:r>
          </a:p>
          <a:p>
            <a:pPr lvl="1"/>
            <a:r>
              <a:rPr lang="en-US" dirty="0" smtClean="0"/>
              <a:t>Four major factors that influence exchange rates between countries</a:t>
            </a:r>
          </a:p>
          <a:p>
            <a:pPr lvl="2"/>
            <a:r>
              <a:rPr lang="en-US" dirty="0" smtClean="0"/>
              <a:t>Transactional Demand, Economic Confidence, Money Supply, &amp; Speculative Demand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#2:  Letter of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Display your understanding of what a letter of credit means by completing the Letter of Credit Template in Edmodo:</a:t>
            </a:r>
          </a:p>
          <a:p>
            <a:pPr lvl="1"/>
            <a:r>
              <a:rPr lang="en-US" dirty="0" smtClean="0"/>
              <a:t>Create a fictional American Company that is going to import a product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Draft a Letter of Credit from any American lending institute you wish to use</a:t>
            </a:r>
          </a:p>
          <a:p>
            <a:pPr lvl="2"/>
            <a:r>
              <a:rPr lang="en-US" dirty="0" smtClean="0"/>
              <a:t>Example:  Brite </a:t>
            </a:r>
            <a:r>
              <a:rPr lang="en-US" dirty="0" err="1" smtClean="0"/>
              <a:t>Lites</a:t>
            </a:r>
            <a:r>
              <a:rPr lang="en-US" dirty="0" smtClean="0"/>
              <a:t> Teddy Bears &amp; Wells Fargo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Your letter will be sent to a Lending Institute in a foreign country that represents the company you are importing from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Include in your letter all of the requirements given in Edmodo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90" y="320040"/>
            <a:ext cx="4848606" cy="6389370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4400" b="1" dirty="0"/>
              <a:t>To:  American Company Name / From:  Foreign Exporter Name</a:t>
            </a:r>
          </a:p>
          <a:p>
            <a:endParaRPr lang="en-US" sz="4400" dirty="0"/>
          </a:p>
          <a:p>
            <a:r>
              <a:rPr lang="en-US" sz="4400" b="1" dirty="0"/>
              <a:t>#1 </a:t>
            </a:r>
            <a:r>
              <a:rPr lang="en-US" sz="4400" dirty="0"/>
              <a:t>(Determine whether letter is revocable or irrevocable)</a:t>
            </a:r>
          </a:p>
          <a:p>
            <a:r>
              <a:rPr lang="en-US" sz="4400" b="1" dirty="0"/>
              <a:t>#3: </a:t>
            </a:r>
            <a:r>
              <a:rPr lang="en-US" sz="4400" dirty="0"/>
              <a:t>Who is the beneficiary (exporter name &amp; address) of letter</a:t>
            </a:r>
          </a:p>
          <a:p>
            <a:r>
              <a:rPr lang="en-US" sz="4400" b="1" dirty="0"/>
              <a:t>#4:  </a:t>
            </a:r>
            <a:r>
              <a:rPr lang="en-US" sz="4400" dirty="0"/>
              <a:t>When will the letter of credit be paid</a:t>
            </a:r>
          </a:p>
          <a:p>
            <a:r>
              <a:rPr lang="en-US" sz="4400" b="1" dirty="0"/>
              <a:t>#6  </a:t>
            </a:r>
            <a:r>
              <a:rPr lang="en-US" sz="4400" dirty="0"/>
              <a:t>What method of payment will be used to pay for shipment</a:t>
            </a:r>
          </a:p>
          <a:p>
            <a:r>
              <a:rPr lang="en-US" sz="4400" b="1" dirty="0"/>
              <a:t>#7:  </a:t>
            </a:r>
            <a:r>
              <a:rPr lang="en-US" sz="4400" dirty="0"/>
              <a:t>Will the amount owed be set a ceiling price or an estimated price</a:t>
            </a:r>
          </a:p>
          <a:p>
            <a:r>
              <a:rPr lang="en-US" sz="4400" b="1" dirty="0"/>
              <a:t>#8:  </a:t>
            </a:r>
            <a:r>
              <a:rPr lang="en-US" sz="4400" dirty="0"/>
              <a:t>What paperwork will you require or not require in order for payment to be made </a:t>
            </a:r>
          </a:p>
          <a:p>
            <a:r>
              <a:rPr lang="en-US" sz="4400" b="1" dirty="0"/>
              <a:t>#9:  </a:t>
            </a:r>
            <a:r>
              <a:rPr lang="en-US" sz="4400" dirty="0"/>
              <a:t>Specify quantity &amp; description of item being shipped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26430" y="320040"/>
            <a:ext cx="6103620" cy="6286500"/>
          </a:xfrm>
          <a:ln w="25400"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b="1" dirty="0"/>
              <a:t>#10:  </a:t>
            </a:r>
            <a:r>
              <a:rPr lang="en-US" sz="4400" dirty="0"/>
              <a:t>Method of shipment being used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(http://www.sourcingchinaproducts.com/blog/international-trade/international-trade-knowledge/13-commonly-used-international-trade-termsciffobcfr/)</a:t>
            </a:r>
          </a:p>
          <a:p>
            <a:endParaRPr lang="en-US" sz="4400" dirty="0" smtClean="0"/>
          </a:p>
          <a:p>
            <a:r>
              <a:rPr lang="en-US" sz="4400" b="1" dirty="0" smtClean="0"/>
              <a:t>#</a:t>
            </a:r>
            <a:r>
              <a:rPr lang="en-US" sz="4400" b="1" dirty="0"/>
              <a:t>11 </a:t>
            </a:r>
            <a:r>
              <a:rPr lang="en-US" sz="4400" dirty="0"/>
              <a:t>Bill of Lading is marked Freight Collect or Freight Prepared</a:t>
            </a:r>
          </a:p>
          <a:p>
            <a:r>
              <a:rPr lang="en-US" sz="4400" b="1" dirty="0"/>
              <a:t>#13 </a:t>
            </a:r>
            <a:r>
              <a:rPr lang="en-US" sz="4400" dirty="0"/>
              <a:t>Are Partial Shipments allowed</a:t>
            </a:r>
          </a:p>
          <a:p>
            <a:r>
              <a:rPr lang="en-US" sz="4400" b="1" dirty="0"/>
              <a:t>#14:  </a:t>
            </a:r>
            <a:r>
              <a:rPr lang="en-US" sz="4400" dirty="0"/>
              <a:t>Latest day you will accept shipment of this product</a:t>
            </a:r>
          </a:p>
          <a:p>
            <a:r>
              <a:rPr lang="en-US" sz="4400" b="1" dirty="0"/>
              <a:t>#15 </a:t>
            </a:r>
            <a:r>
              <a:rPr lang="en-US" sz="4400" dirty="0"/>
              <a:t>Latest date you will accept all required paperwork regarding this shipment</a:t>
            </a:r>
          </a:p>
          <a:p>
            <a:r>
              <a:rPr lang="en-US" sz="4400" b="1" dirty="0"/>
              <a:t>#16:  </a:t>
            </a:r>
            <a:r>
              <a:rPr lang="en-US" sz="4400" dirty="0"/>
              <a:t>Expiration date of the letter of </a:t>
            </a:r>
            <a:r>
              <a:rPr lang="en-US" sz="4400" dirty="0" smtClean="0"/>
              <a:t>credit</a:t>
            </a:r>
            <a:endParaRPr lang="en-US" sz="4400" dirty="0"/>
          </a:p>
          <a:p>
            <a:r>
              <a:rPr lang="en-US" sz="4400" b="1" dirty="0"/>
              <a:t>#17  </a:t>
            </a:r>
            <a:r>
              <a:rPr lang="en-US" sz="4400" dirty="0"/>
              <a:t>Who pays banking fees that occur outside the United States</a:t>
            </a:r>
          </a:p>
          <a:p>
            <a:r>
              <a:rPr lang="en-US" sz="4400" b="1" dirty="0"/>
              <a:t>#18  </a:t>
            </a:r>
            <a:r>
              <a:rPr lang="en-US" sz="4400" dirty="0"/>
              <a:t>Will the letter of credit be transferable </a:t>
            </a:r>
            <a:endParaRPr lang="en-US" sz="4400" dirty="0" smtClean="0"/>
          </a:p>
          <a:p>
            <a:endParaRPr lang="en-US" sz="4400" dirty="0"/>
          </a:p>
          <a:p>
            <a:r>
              <a:rPr lang="en-US" sz="4400" b="1" dirty="0"/>
              <a:t>#19  </a:t>
            </a:r>
            <a:r>
              <a:rPr lang="en-US" sz="4400" dirty="0"/>
              <a:t>Any other special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#3:  </a:t>
            </a:r>
            <a:br>
              <a:rPr lang="en-US" dirty="0" smtClean="0"/>
            </a:br>
            <a:r>
              <a:rPr lang="en-US" dirty="0" smtClean="0"/>
              <a:t>Pricing strategy Applied to a specific product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u="sng" dirty="0"/>
              <a:t>Set a price for a new product.</a:t>
            </a:r>
            <a:endParaRPr lang="en-US" dirty="0"/>
          </a:p>
          <a:p>
            <a:r>
              <a:rPr lang="en-US" dirty="0"/>
              <a:t>Identify a </a:t>
            </a:r>
            <a:r>
              <a:rPr lang="en-US" b="1" dirty="0"/>
              <a:t>new product</a:t>
            </a:r>
            <a:r>
              <a:rPr lang="en-US" dirty="0"/>
              <a:t> you think could be successful on the market and set an introductory price for it. Use the following questions to structure your written analysis. </a:t>
            </a:r>
          </a:p>
          <a:p>
            <a:pPr lvl="1"/>
            <a:r>
              <a:rPr lang="en-US" dirty="0"/>
              <a:t>What is the product? </a:t>
            </a:r>
          </a:p>
          <a:p>
            <a:pPr lvl="1"/>
            <a:r>
              <a:rPr lang="en-US" dirty="0"/>
              <a:t>Who is the target market? </a:t>
            </a:r>
          </a:p>
          <a:p>
            <a:pPr lvl="1"/>
            <a:r>
              <a:rPr lang="en-US" dirty="0"/>
              <a:t>What are its benefits to the target market? </a:t>
            </a:r>
          </a:p>
          <a:p>
            <a:pPr lvl="1"/>
            <a:r>
              <a:rPr lang="en-US" dirty="0"/>
              <a:t>At what price will it be introduced? </a:t>
            </a:r>
          </a:p>
          <a:p>
            <a:pPr lvl="1"/>
            <a:r>
              <a:rPr lang="en-US" dirty="0"/>
              <a:t>What pricing strategy are you using? </a:t>
            </a:r>
          </a:p>
          <a:p>
            <a:pPr lvl="1"/>
            <a:r>
              <a:rPr lang="en-US" dirty="0"/>
              <a:t>What objectives will be accomplished by using this strategy? </a:t>
            </a:r>
          </a:p>
          <a:p>
            <a:pPr lvl="1"/>
            <a:r>
              <a:rPr lang="en-US" dirty="0"/>
              <a:t>Why is the product worth this price? </a:t>
            </a:r>
          </a:p>
          <a:p>
            <a:pPr lvl="1"/>
            <a:r>
              <a:rPr lang="en-US" dirty="0"/>
              <a:t>Do you intend to raise or lower the price after the introductory period? Why?</a:t>
            </a:r>
          </a:p>
          <a:p>
            <a:pPr lvl="1"/>
            <a:r>
              <a:rPr lang="en-US" dirty="0"/>
              <a:t>Illustration of the newly priced product.</a:t>
            </a:r>
          </a:p>
          <a:p>
            <a:pPr lvl="1"/>
            <a:r>
              <a:rPr lang="en-US" dirty="0"/>
              <a:t>Is this product a product that has elastic or inelastic demand?  Justify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Complete Only 1 of the 2 Pricing Strategies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Develop a long-term pricing strategy for an </a:t>
            </a:r>
            <a:r>
              <a:rPr lang="en-US" b="1" dirty="0"/>
              <a:t>existing product</a:t>
            </a:r>
            <a:r>
              <a:rPr lang="en-US" dirty="0"/>
              <a:t>. Choose an existing product and decide how you will change the price of the product during its life cycle. Use the following questions to structure your written analysis. </a:t>
            </a:r>
          </a:p>
          <a:p>
            <a:pPr lvl="1"/>
            <a:r>
              <a:rPr lang="en-US" dirty="0"/>
              <a:t>What is the product? </a:t>
            </a:r>
          </a:p>
          <a:p>
            <a:pPr lvl="1"/>
            <a:r>
              <a:rPr lang="en-US" dirty="0"/>
              <a:t>Who is the target market? </a:t>
            </a:r>
          </a:p>
          <a:p>
            <a:pPr lvl="1"/>
            <a:r>
              <a:rPr lang="en-US" dirty="0"/>
              <a:t>How is the product differentiated/positioned? </a:t>
            </a:r>
          </a:p>
          <a:p>
            <a:pPr lvl="1"/>
            <a:r>
              <a:rPr lang="en-US" dirty="0"/>
              <a:t>At what stage in the life cycle is the product? </a:t>
            </a:r>
          </a:p>
          <a:p>
            <a:pPr lvl="1"/>
            <a:r>
              <a:rPr lang="en-US" dirty="0"/>
              <a:t>What is its current price? </a:t>
            </a:r>
          </a:p>
          <a:p>
            <a:pPr lvl="1"/>
            <a:r>
              <a:rPr lang="en-US" dirty="0"/>
              <a:t>What price do its competitors charge? </a:t>
            </a:r>
          </a:p>
          <a:p>
            <a:pPr lvl="1"/>
            <a:r>
              <a:rPr lang="en-US" dirty="0"/>
              <a:t>What prices will you charge in the remaining stages of the product life cycle? </a:t>
            </a:r>
          </a:p>
          <a:p>
            <a:pPr lvl="1"/>
            <a:r>
              <a:rPr lang="en-US" dirty="0"/>
              <a:t>What objectives will be accomplished this way? How?</a:t>
            </a:r>
          </a:p>
          <a:p>
            <a:pPr lvl="1"/>
            <a:r>
              <a:rPr lang="en-US" dirty="0"/>
              <a:t>Illustration of the newly priced product. </a:t>
            </a:r>
          </a:p>
          <a:p>
            <a:pPr lvl="1"/>
            <a:r>
              <a:rPr lang="en-US" dirty="0"/>
              <a:t>Is this product a product that has elastic or inelastic demand?  Justify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5851"/>
            <a:ext cx="10772775" cy="165819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10.1</a:t>
            </a:r>
            <a:br>
              <a:rPr lang="en-US" sz="4000" b="1" dirty="0" smtClean="0"/>
            </a:br>
            <a:r>
              <a:rPr lang="en-US" sz="4000" b="1" dirty="0" smtClean="0"/>
              <a:t>Worksheet</a:t>
            </a:r>
            <a:endParaRPr lang="en-US" sz="4000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l="24934" t="16881" r="25385" b="12619"/>
          <a:stretch/>
        </p:blipFill>
        <p:spPr>
          <a:xfrm>
            <a:off x="3293919" y="-97422"/>
            <a:ext cx="5548744" cy="4429040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3"/>
          <a:srcRect l="24711" t="32328" r="26276" b="18165"/>
          <a:stretch/>
        </p:blipFill>
        <p:spPr>
          <a:xfrm>
            <a:off x="3389713" y="4301539"/>
            <a:ext cx="5452950" cy="30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10.1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Money</a:t>
            </a:r>
            <a:r>
              <a:rPr lang="en-US" dirty="0" smtClean="0"/>
              <a:t> = Medium of exchange used by a society</a:t>
            </a:r>
          </a:p>
          <a:p>
            <a:r>
              <a:rPr lang="en-US" b="1" dirty="0" smtClean="0"/>
              <a:t>Hard Currency </a:t>
            </a:r>
            <a:r>
              <a:rPr lang="en-US" dirty="0" smtClean="0"/>
              <a:t>= Money that has earned the confidence of international markets</a:t>
            </a:r>
          </a:p>
          <a:p>
            <a:r>
              <a:rPr lang="en-US" b="1" dirty="0" smtClean="0"/>
              <a:t>Soft Currency </a:t>
            </a:r>
            <a:r>
              <a:rPr lang="en-US" dirty="0" smtClean="0"/>
              <a:t>= Money that has not earned the confidence of international markets</a:t>
            </a:r>
          </a:p>
          <a:p>
            <a:pPr lvl="1"/>
            <a:r>
              <a:rPr lang="en-US" dirty="0" smtClean="0"/>
              <a:t>Usually caused by political or economic instability.  People don’t trust value.</a:t>
            </a:r>
          </a:p>
          <a:p>
            <a:pPr lvl="1"/>
            <a:endParaRPr lang="en-US" sz="900" dirty="0"/>
          </a:p>
          <a:p>
            <a:r>
              <a:rPr lang="en-US" b="1" dirty="0" smtClean="0"/>
              <a:t>Currency Exchange Rates:</a:t>
            </a:r>
          </a:p>
          <a:p>
            <a:pPr lvl="1"/>
            <a:r>
              <a:rPr lang="en-US" dirty="0" smtClean="0"/>
              <a:t>Known as Foreign – Exchange Rates, Represents the ration of what one currency is worth compared to another, May fluctuate daily.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exchange rates are set by supply &amp; demand the currency is said to </a:t>
            </a:r>
            <a:r>
              <a:rPr lang="en-US" b="1" dirty="0" smtClean="0"/>
              <a:t>float</a:t>
            </a:r>
            <a:r>
              <a:rPr lang="en-US" dirty="0" smtClean="0"/>
              <a:t> (USD)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exchange rates just have a set rate compared to another currency it is said to be </a:t>
            </a:r>
            <a:r>
              <a:rPr lang="en-US" b="1" dirty="0" smtClean="0"/>
              <a:t>pegged </a:t>
            </a:r>
            <a:r>
              <a:rPr lang="en-US" dirty="0" smtClean="0"/>
              <a:t>(Soft currencies to a country they frequently do business with)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444" y="20586"/>
            <a:ext cx="10772775" cy="1658198"/>
          </a:xfrm>
        </p:spPr>
        <p:txBody>
          <a:bodyPr/>
          <a:lstStyle/>
          <a:p>
            <a:r>
              <a:rPr lang="en-US" dirty="0" smtClean="0"/>
              <a:t>Law of Supply &amp; Demand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56" t="32391" r="24018" b="20717"/>
          <a:stretch/>
        </p:blipFill>
        <p:spPr>
          <a:xfrm>
            <a:off x="1383287" y="2254829"/>
            <a:ext cx="9320647" cy="4875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8509" y="4312227"/>
            <a:ext cx="71697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</a:p>
          <a:p>
            <a:pPr algn="ctr"/>
            <a:r>
              <a:rPr lang="en-US" b="1" dirty="0" smtClean="0"/>
              <a:t>1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/>
              <a:t>2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/>
              <a:t>3</a:t>
            </a:r>
          </a:p>
          <a:p>
            <a:pPr algn="ctr">
              <a:spcBef>
                <a:spcPts val="500"/>
              </a:spcBef>
            </a:pPr>
            <a:r>
              <a:rPr lang="en-US" b="1" dirty="0" smtClean="0"/>
              <a:t>5</a:t>
            </a:r>
          </a:p>
          <a:p>
            <a:pPr algn="ctr">
              <a:spcBef>
                <a:spcPts val="500"/>
              </a:spcBef>
            </a:pPr>
            <a:r>
              <a:rPr lang="en-US" b="1" dirty="0" smtClean="0"/>
              <a:t>7</a:t>
            </a:r>
          </a:p>
          <a:p>
            <a:pPr algn="ctr">
              <a:spcBef>
                <a:spcPts val="500"/>
              </a:spcBef>
            </a:pPr>
            <a:r>
              <a:rPr lang="en-US" b="1" dirty="0"/>
              <a:t>1</a:t>
            </a:r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5299" y="4293177"/>
            <a:ext cx="71697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2579" y="4293177"/>
            <a:ext cx="71697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</a:t>
            </a:r>
          </a:p>
          <a:p>
            <a:pPr algn="ctr"/>
            <a:r>
              <a:rPr lang="en-US" b="1" dirty="0"/>
              <a:t>0</a:t>
            </a:r>
            <a:endParaRPr lang="en-US" b="1" dirty="0" smtClean="0"/>
          </a:p>
          <a:p>
            <a:pPr algn="ctr">
              <a:spcBef>
                <a:spcPts val="600"/>
              </a:spcBef>
            </a:pPr>
            <a:r>
              <a:rPr lang="en-US" b="1" dirty="0"/>
              <a:t>1</a:t>
            </a:r>
            <a:endParaRPr lang="en-US" b="1" dirty="0" smtClean="0"/>
          </a:p>
          <a:p>
            <a:pPr algn="ctr">
              <a:spcBef>
                <a:spcPts val="600"/>
              </a:spcBef>
            </a:pPr>
            <a:r>
              <a:rPr lang="en-US" b="1" dirty="0"/>
              <a:t>1</a:t>
            </a:r>
            <a:endParaRPr lang="en-US" b="1" dirty="0" smtClean="0"/>
          </a:p>
          <a:p>
            <a:pPr algn="ctr">
              <a:spcBef>
                <a:spcPts val="500"/>
              </a:spcBef>
            </a:pPr>
            <a:r>
              <a:rPr lang="en-US" b="1" dirty="0"/>
              <a:t>2</a:t>
            </a:r>
            <a:endParaRPr lang="en-US" b="1" dirty="0" smtClean="0"/>
          </a:p>
          <a:p>
            <a:pPr algn="ctr">
              <a:spcBef>
                <a:spcPts val="500"/>
              </a:spcBef>
            </a:pPr>
            <a:r>
              <a:rPr lang="en-US" b="1" dirty="0" smtClean="0"/>
              <a:t>3</a:t>
            </a:r>
          </a:p>
          <a:p>
            <a:pPr algn="ctr">
              <a:spcBef>
                <a:spcPts val="500"/>
              </a:spcBef>
            </a:pPr>
            <a:r>
              <a:rPr lang="en-US" b="1" dirty="0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24209" y="374725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28019" y="411682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0841" y="447179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20333" y="475355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951029" y="514552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602539" y="551128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699819" y="584275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●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12778" y="6446520"/>
            <a:ext cx="429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1    2    3    4    5    6    7     8    9    10    11     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796599" y="375106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02339" y="409396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22379" y="444829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30989" y="474547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82499" y="514552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45439" y="552271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41415" y="584376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22279" y="376185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29899" y="411301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48601" y="447666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52411" y="482337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6624" y="5110109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29044" y="5525399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37654" y="5834009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●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720840" y="3497580"/>
            <a:ext cx="3211830" cy="2868930"/>
          </a:xfrm>
          <a:custGeom>
            <a:avLst/>
            <a:gdLst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754380 w 3120390"/>
              <a:gd name="connsiteY2" fmla="*/ 2057400 h 2777490"/>
              <a:gd name="connsiteX3" fmla="*/ 1348740 w 3120390"/>
              <a:gd name="connsiteY3" fmla="*/ 1531620 h 2777490"/>
              <a:gd name="connsiteX4" fmla="*/ 1703070 w 3120390"/>
              <a:gd name="connsiteY4" fmla="*/ 1223010 h 2777490"/>
              <a:gd name="connsiteX5" fmla="*/ 1988820 w 3120390"/>
              <a:gd name="connsiteY5" fmla="*/ 971550 h 2777490"/>
              <a:gd name="connsiteX6" fmla="*/ 2171700 w 3120390"/>
              <a:gd name="connsiteY6" fmla="*/ 76581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348740 w 3120390"/>
              <a:gd name="connsiteY3" fmla="*/ 1531620 h 2777490"/>
              <a:gd name="connsiteX4" fmla="*/ 1703070 w 3120390"/>
              <a:gd name="connsiteY4" fmla="*/ 1223010 h 2777490"/>
              <a:gd name="connsiteX5" fmla="*/ 1988820 w 3120390"/>
              <a:gd name="connsiteY5" fmla="*/ 971550 h 2777490"/>
              <a:gd name="connsiteX6" fmla="*/ 2171700 w 3120390"/>
              <a:gd name="connsiteY6" fmla="*/ 76581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03070 w 3120390"/>
              <a:gd name="connsiteY4" fmla="*/ 1223010 h 2777490"/>
              <a:gd name="connsiteX5" fmla="*/ 1988820 w 3120390"/>
              <a:gd name="connsiteY5" fmla="*/ 971550 h 2777490"/>
              <a:gd name="connsiteX6" fmla="*/ 2171700 w 3120390"/>
              <a:gd name="connsiteY6" fmla="*/ 76581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1988820 w 3120390"/>
              <a:gd name="connsiteY5" fmla="*/ 971550 h 2777490"/>
              <a:gd name="connsiteX6" fmla="*/ 2171700 w 3120390"/>
              <a:gd name="connsiteY6" fmla="*/ 76581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2125980 w 3120390"/>
              <a:gd name="connsiteY5" fmla="*/ 1017270 h 2777490"/>
              <a:gd name="connsiteX6" fmla="*/ 2171700 w 3120390"/>
              <a:gd name="connsiteY6" fmla="*/ 76581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2125980 w 3120390"/>
              <a:gd name="connsiteY5" fmla="*/ 1017270 h 2777490"/>
              <a:gd name="connsiteX6" fmla="*/ 2286000 w 3120390"/>
              <a:gd name="connsiteY6" fmla="*/ 788670 h 2777490"/>
              <a:gd name="connsiteX7" fmla="*/ 2366010 w 3120390"/>
              <a:gd name="connsiteY7" fmla="*/ 60579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2125980 w 3120390"/>
              <a:gd name="connsiteY5" fmla="*/ 1017270 h 2777490"/>
              <a:gd name="connsiteX6" fmla="*/ 2286000 w 3120390"/>
              <a:gd name="connsiteY6" fmla="*/ 788670 h 2777490"/>
              <a:gd name="connsiteX7" fmla="*/ 2468880 w 3120390"/>
              <a:gd name="connsiteY7" fmla="*/ 628650 h 2777490"/>
              <a:gd name="connsiteX8" fmla="*/ 2526030 w 3120390"/>
              <a:gd name="connsiteY8" fmla="*/ 46863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2125980 w 3120390"/>
              <a:gd name="connsiteY5" fmla="*/ 1017270 h 2777490"/>
              <a:gd name="connsiteX6" fmla="*/ 2286000 w 3120390"/>
              <a:gd name="connsiteY6" fmla="*/ 788670 h 2777490"/>
              <a:gd name="connsiteX7" fmla="*/ 2468880 w 3120390"/>
              <a:gd name="connsiteY7" fmla="*/ 628650 h 2777490"/>
              <a:gd name="connsiteX8" fmla="*/ 2617470 w 3120390"/>
              <a:gd name="connsiteY8" fmla="*/ 491490 h 2777490"/>
              <a:gd name="connsiteX9" fmla="*/ 2857500 w 3120390"/>
              <a:gd name="connsiteY9" fmla="*/ 17145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20390"/>
              <a:gd name="connsiteY0" fmla="*/ 2731770 h 2777490"/>
              <a:gd name="connsiteX1" fmla="*/ 194310 w 3120390"/>
              <a:gd name="connsiteY1" fmla="*/ 2777490 h 2777490"/>
              <a:gd name="connsiteX2" fmla="*/ 857250 w 3120390"/>
              <a:gd name="connsiteY2" fmla="*/ 2091690 h 2777490"/>
              <a:gd name="connsiteX3" fmla="*/ 1405890 w 3120390"/>
              <a:gd name="connsiteY3" fmla="*/ 1554480 h 2777490"/>
              <a:gd name="connsiteX4" fmla="*/ 1794510 w 3120390"/>
              <a:gd name="connsiteY4" fmla="*/ 1268730 h 2777490"/>
              <a:gd name="connsiteX5" fmla="*/ 2125980 w 3120390"/>
              <a:gd name="connsiteY5" fmla="*/ 1017270 h 2777490"/>
              <a:gd name="connsiteX6" fmla="*/ 2286000 w 3120390"/>
              <a:gd name="connsiteY6" fmla="*/ 788670 h 2777490"/>
              <a:gd name="connsiteX7" fmla="*/ 2468880 w 3120390"/>
              <a:gd name="connsiteY7" fmla="*/ 628650 h 2777490"/>
              <a:gd name="connsiteX8" fmla="*/ 2617470 w 3120390"/>
              <a:gd name="connsiteY8" fmla="*/ 491490 h 2777490"/>
              <a:gd name="connsiteX9" fmla="*/ 2960370 w 3120390"/>
              <a:gd name="connsiteY9" fmla="*/ 217170 h 2777490"/>
              <a:gd name="connsiteX10" fmla="*/ 3120390 w 3120390"/>
              <a:gd name="connsiteY10" fmla="*/ 0 h 2777490"/>
              <a:gd name="connsiteX11" fmla="*/ 3120390 w 3120390"/>
              <a:gd name="connsiteY11" fmla="*/ 0 h 2777490"/>
              <a:gd name="connsiteX0" fmla="*/ 0 w 3166110"/>
              <a:gd name="connsiteY0" fmla="*/ 2823210 h 2868930"/>
              <a:gd name="connsiteX1" fmla="*/ 194310 w 3166110"/>
              <a:gd name="connsiteY1" fmla="*/ 2868930 h 2868930"/>
              <a:gd name="connsiteX2" fmla="*/ 857250 w 3166110"/>
              <a:gd name="connsiteY2" fmla="*/ 2183130 h 2868930"/>
              <a:gd name="connsiteX3" fmla="*/ 1405890 w 3166110"/>
              <a:gd name="connsiteY3" fmla="*/ 1645920 h 2868930"/>
              <a:gd name="connsiteX4" fmla="*/ 1794510 w 3166110"/>
              <a:gd name="connsiteY4" fmla="*/ 1360170 h 2868930"/>
              <a:gd name="connsiteX5" fmla="*/ 2125980 w 3166110"/>
              <a:gd name="connsiteY5" fmla="*/ 1108710 h 2868930"/>
              <a:gd name="connsiteX6" fmla="*/ 2286000 w 3166110"/>
              <a:gd name="connsiteY6" fmla="*/ 880110 h 2868930"/>
              <a:gd name="connsiteX7" fmla="*/ 2468880 w 3166110"/>
              <a:gd name="connsiteY7" fmla="*/ 720090 h 2868930"/>
              <a:gd name="connsiteX8" fmla="*/ 2617470 w 3166110"/>
              <a:gd name="connsiteY8" fmla="*/ 582930 h 2868930"/>
              <a:gd name="connsiteX9" fmla="*/ 2960370 w 3166110"/>
              <a:gd name="connsiteY9" fmla="*/ 308610 h 2868930"/>
              <a:gd name="connsiteX10" fmla="*/ 3120390 w 3166110"/>
              <a:gd name="connsiteY10" fmla="*/ 91440 h 2868930"/>
              <a:gd name="connsiteX11" fmla="*/ 3166110 w 3166110"/>
              <a:gd name="connsiteY11" fmla="*/ 0 h 2868930"/>
              <a:gd name="connsiteX0" fmla="*/ 0 w 3166110"/>
              <a:gd name="connsiteY0" fmla="*/ 2823210 h 2868930"/>
              <a:gd name="connsiteX1" fmla="*/ 194310 w 3166110"/>
              <a:gd name="connsiteY1" fmla="*/ 2868930 h 2868930"/>
              <a:gd name="connsiteX2" fmla="*/ 857250 w 3166110"/>
              <a:gd name="connsiteY2" fmla="*/ 2183130 h 2868930"/>
              <a:gd name="connsiteX3" fmla="*/ 1508760 w 3166110"/>
              <a:gd name="connsiteY3" fmla="*/ 1703070 h 2868930"/>
              <a:gd name="connsiteX4" fmla="*/ 1794510 w 3166110"/>
              <a:gd name="connsiteY4" fmla="*/ 1360170 h 2868930"/>
              <a:gd name="connsiteX5" fmla="*/ 2125980 w 3166110"/>
              <a:gd name="connsiteY5" fmla="*/ 1108710 h 2868930"/>
              <a:gd name="connsiteX6" fmla="*/ 2286000 w 3166110"/>
              <a:gd name="connsiteY6" fmla="*/ 880110 h 2868930"/>
              <a:gd name="connsiteX7" fmla="*/ 2468880 w 3166110"/>
              <a:gd name="connsiteY7" fmla="*/ 720090 h 2868930"/>
              <a:gd name="connsiteX8" fmla="*/ 2617470 w 3166110"/>
              <a:gd name="connsiteY8" fmla="*/ 582930 h 2868930"/>
              <a:gd name="connsiteX9" fmla="*/ 2960370 w 3166110"/>
              <a:gd name="connsiteY9" fmla="*/ 308610 h 2868930"/>
              <a:gd name="connsiteX10" fmla="*/ 3120390 w 3166110"/>
              <a:gd name="connsiteY10" fmla="*/ 91440 h 2868930"/>
              <a:gd name="connsiteX11" fmla="*/ 3166110 w 3166110"/>
              <a:gd name="connsiteY11" fmla="*/ 0 h 2868930"/>
              <a:gd name="connsiteX0" fmla="*/ 0 w 3166110"/>
              <a:gd name="connsiteY0" fmla="*/ 2823210 h 2868930"/>
              <a:gd name="connsiteX1" fmla="*/ 194310 w 3166110"/>
              <a:gd name="connsiteY1" fmla="*/ 2868930 h 2868930"/>
              <a:gd name="connsiteX2" fmla="*/ 960120 w 3166110"/>
              <a:gd name="connsiteY2" fmla="*/ 2228850 h 2868930"/>
              <a:gd name="connsiteX3" fmla="*/ 1508760 w 3166110"/>
              <a:gd name="connsiteY3" fmla="*/ 1703070 h 2868930"/>
              <a:gd name="connsiteX4" fmla="*/ 1794510 w 3166110"/>
              <a:gd name="connsiteY4" fmla="*/ 1360170 h 2868930"/>
              <a:gd name="connsiteX5" fmla="*/ 2125980 w 3166110"/>
              <a:gd name="connsiteY5" fmla="*/ 1108710 h 2868930"/>
              <a:gd name="connsiteX6" fmla="*/ 2286000 w 3166110"/>
              <a:gd name="connsiteY6" fmla="*/ 880110 h 2868930"/>
              <a:gd name="connsiteX7" fmla="*/ 2468880 w 3166110"/>
              <a:gd name="connsiteY7" fmla="*/ 720090 h 2868930"/>
              <a:gd name="connsiteX8" fmla="*/ 2617470 w 3166110"/>
              <a:gd name="connsiteY8" fmla="*/ 582930 h 2868930"/>
              <a:gd name="connsiteX9" fmla="*/ 2960370 w 3166110"/>
              <a:gd name="connsiteY9" fmla="*/ 308610 h 2868930"/>
              <a:gd name="connsiteX10" fmla="*/ 3120390 w 3166110"/>
              <a:gd name="connsiteY10" fmla="*/ 91440 h 2868930"/>
              <a:gd name="connsiteX11" fmla="*/ 3166110 w 3166110"/>
              <a:gd name="connsiteY11" fmla="*/ 0 h 286893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794510 w 3166110"/>
              <a:gd name="connsiteY4" fmla="*/ 1360170 h 2823210"/>
              <a:gd name="connsiteX5" fmla="*/ 2125980 w 3166110"/>
              <a:gd name="connsiteY5" fmla="*/ 1108710 h 2823210"/>
              <a:gd name="connsiteX6" fmla="*/ 2286000 w 3166110"/>
              <a:gd name="connsiteY6" fmla="*/ 880110 h 2823210"/>
              <a:gd name="connsiteX7" fmla="*/ 2468880 w 3166110"/>
              <a:gd name="connsiteY7" fmla="*/ 720090 h 2823210"/>
              <a:gd name="connsiteX8" fmla="*/ 2617470 w 3166110"/>
              <a:gd name="connsiteY8" fmla="*/ 58293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25980 w 3166110"/>
              <a:gd name="connsiteY5" fmla="*/ 1108710 h 2823210"/>
              <a:gd name="connsiteX6" fmla="*/ 2286000 w 3166110"/>
              <a:gd name="connsiteY6" fmla="*/ 880110 h 2823210"/>
              <a:gd name="connsiteX7" fmla="*/ 2468880 w 3166110"/>
              <a:gd name="connsiteY7" fmla="*/ 720090 h 2823210"/>
              <a:gd name="connsiteX8" fmla="*/ 2617470 w 3166110"/>
              <a:gd name="connsiteY8" fmla="*/ 58293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94560 w 3166110"/>
              <a:gd name="connsiteY5" fmla="*/ 1120140 h 2823210"/>
              <a:gd name="connsiteX6" fmla="*/ 2286000 w 3166110"/>
              <a:gd name="connsiteY6" fmla="*/ 880110 h 2823210"/>
              <a:gd name="connsiteX7" fmla="*/ 2468880 w 3166110"/>
              <a:gd name="connsiteY7" fmla="*/ 720090 h 2823210"/>
              <a:gd name="connsiteX8" fmla="*/ 2617470 w 3166110"/>
              <a:gd name="connsiteY8" fmla="*/ 58293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94560 w 3166110"/>
              <a:gd name="connsiteY5" fmla="*/ 1120140 h 2823210"/>
              <a:gd name="connsiteX6" fmla="*/ 2400300 w 3166110"/>
              <a:gd name="connsiteY6" fmla="*/ 891540 h 2823210"/>
              <a:gd name="connsiteX7" fmla="*/ 2468880 w 3166110"/>
              <a:gd name="connsiteY7" fmla="*/ 720090 h 2823210"/>
              <a:gd name="connsiteX8" fmla="*/ 2617470 w 3166110"/>
              <a:gd name="connsiteY8" fmla="*/ 58293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94560 w 3166110"/>
              <a:gd name="connsiteY5" fmla="*/ 1120140 h 2823210"/>
              <a:gd name="connsiteX6" fmla="*/ 2400300 w 3166110"/>
              <a:gd name="connsiteY6" fmla="*/ 891540 h 2823210"/>
              <a:gd name="connsiteX7" fmla="*/ 2594610 w 3166110"/>
              <a:gd name="connsiteY7" fmla="*/ 754380 h 2823210"/>
              <a:gd name="connsiteX8" fmla="*/ 2617470 w 3166110"/>
              <a:gd name="connsiteY8" fmla="*/ 58293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94560 w 3166110"/>
              <a:gd name="connsiteY5" fmla="*/ 1120140 h 2823210"/>
              <a:gd name="connsiteX6" fmla="*/ 2400300 w 3166110"/>
              <a:gd name="connsiteY6" fmla="*/ 891540 h 2823210"/>
              <a:gd name="connsiteX7" fmla="*/ 2594610 w 3166110"/>
              <a:gd name="connsiteY7" fmla="*/ 754380 h 2823210"/>
              <a:gd name="connsiteX8" fmla="*/ 2720340 w 3166110"/>
              <a:gd name="connsiteY8" fmla="*/ 640080 h 2823210"/>
              <a:gd name="connsiteX9" fmla="*/ 2960370 w 3166110"/>
              <a:gd name="connsiteY9" fmla="*/ 308610 h 2823210"/>
              <a:gd name="connsiteX10" fmla="*/ 3120390 w 3166110"/>
              <a:gd name="connsiteY10" fmla="*/ 91440 h 2823210"/>
              <a:gd name="connsiteX11" fmla="*/ 3166110 w 3166110"/>
              <a:gd name="connsiteY11" fmla="*/ 0 h 2823210"/>
              <a:gd name="connsiteX0" fmla="*/ 0 w 3166110"/>
              <a:gd name="connsiteY0" fmla="*/ 2823210 h 2823210"/>
              <a:gd name="connsiteX1" fmla="*/ 205740 w 3166110"/>
              <a:gd name="connsiteY1" fmla="*/ 2720340 h 2823210"/>
              <a:gd name="connsiteX2" fmla="*/ 960120 w 3166110"/>
              <a:gd name="connsiteY2" fmla="*/ 2228850 h 2823210"/>
              <a:gd name="connsiteX3" fmla="*/ 1508760 w 3166110"/>
              <a:gd name="connsiteY3" fmla="*/ 1703070 h 2823210"/>
              <a:gd name="connsiteX4" fmla="*/ 1897380 w 3166110"/>
              <a:gd name="connsiteY4" fmla="*/ 1383030 h 2823210"/>
              <a:gd name="connsiteX5" fmla="*/ 2194560 w 3166110"/>
              <a:gd name="connsiteY5" fmla="*/ 1120140 h 2823210"/>
              <a:gd name="connsiteX6" fmla="*/ 2400300 w 3166110"/>
              <a:gd name="connsiteY6" fmla="*/ 891540 h 2823210"/>
              <a:gd name="connsiteX7" fmla="*/ 2594610 w 3166110"/>
              <a:gd name="connsiteY7" fmla="*/ 754380 h 2823210"/>
              <a:gd name="connsiteX8" fmla="*/ 2720340 w 3166110"/>
              <a:gd name="connsiteY8" fmla="*/ 640080 h 2823210"/>
              <a:gd name="connsiteX9" fmla="*/ 2960370 w 3166110"/>
              <a:gd name="connsiteY9" fmla="*/ 308610 h 2823210"/>
              <a:gd name="connsiteX10" fmla="*/ 3097530 w 3166110"/>
              <a:gd name="connsiteY10" fmla="*/ 91440 h 2823210"/>
              <a:gd name="connsiteX11" fmla="*/ 3166110 w 3166110"/>
              <a:gd name="connsiteY11" fmla="*/ 0 h 2823210"/>
              <a:gd name="connsiteX0" fmla="*/ 0 w 3211830"/>
              <a:gd name="connsiteY0" fmla="*/ 2868930 h 2868930"/>
              <a:gd name="connsiteX1" fmla="*/ 205740 w 3211830"/>
              <a:gd name="connsiteY1" fmla="*/ 2766060 h 2868930"/>
              <a:gd name="connsiteX2" fmla="*/ 960120 w 3211830"/>
              <a:gd name="connsiteY2" fmla="*/ 2274570 h 2868930"/>
              <a:gd name="connsiteX3" fmla="*/ 1508760 w 3211830"/>
              <a:gd name="connsiteY3" fmla="*/ 1748790 h 2868930"/>
              <a:gd name="connsiteX4" fmla="*/ 1897380 w 3211830"/>
              <a:gd name="connsiteY4" fmla="*/ 1428750 h 2868930"/>
              <a:gd name="connsiteX5" fmla="*/ 2194560 w 3211830"/>
              <a:gd name="connsiteY5" fmla="*/ 1165860 h 2868930"/>
              <a:gd name="connsiteX6" fmla="*/ 2400300 w 3211830"/>
              <a:gd name="connsiteY6" fmla="*/ 937260 h 2868930"/>
              <a:gd name="connsiteX7" fmla="*/ 2594610 w 3211830"/>
              <a:gd name="connsiteY7" fmla="*/ 800100 h 2868930"/>
              <a:gd name="connsiteX8" fmla="*/ 2720340 w 3211830"/>
              <a:gd name="connsiteY8" fmla="*/ 685800 h 2868930"/>
              <a:gd name="connsiteX9" fmla="*/ 2960370 w 3211830"/>
              <a:gd name="connsiteY9" fmla="*/ 354330 h 2868930"/>
              <a:gd name="connsiteX10" fmla="*/ 3097530 w 3211830"/>
              <a:gd name="connsiteY10" fmla="*/ 137160 h 2868930"/>
              <a:gd name="connsiteX11" fmla="*/ 3211830 w 3211830"/>
              <a:gd name="connsiteY11" fmla="*/ 0 h 28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1830" h="2868930">
                <a:moveTo>
                  <a:pt x="0" y="2868930"/>
                </a:moveTo>
                <a:lnTo>
                  <a:pt x="205740" y="2766060"/>
                </a:lnTo>
                <a:lnTo>
                  <a:pt x="960120" y="2274570"/>
                </a:lnTo>
                <a:cubicBezTo>
                  <a:pt x="1123950" y="2087880"/>
                  <a:pt x="1352550" y="1889760"/>
                  <a:pt x="1508760" y="1748790"/>
                </a:cubicBezTo>
                <a:cubicBezTo>
                  <a:pt x="1664970" y="1607820"/>
                  <a:pt x="1783080" y="1525905"/>
                  <a:pt x="1897380" y="1428750"/>
                </a:cubicBezTo>
                <a:cubicBezTo>
                  <a:pt x="2011680" y="1331595"/>
                  <a:pt x="2099310" y="1249680"/>
                  <a:pt x="2194560" y="1165860"/>
                </a:cubicBezTo>
                <a:lnTo>
                  <a:pt x="2400300" y="937260"/>
                </a:lnTo>
                <a:lnTo>
                  <a:pt x="2594610" y="800100"/>
                </a:lnTo>
                <a:lnTo>
                  <a:pt x="2720340" y="685800"/>
                </a:lnTo>
                <a:lnTo>
                  <a:pt x="2960370" y="354330"/>
                </a:lnTo>
                <a:cubicBezTo>
                  <a:pt x="3013710" y="281940"/>
                  <a:pt x="3055620" y="196215"/>
                  <a:pt x="3097530" y="137160"/>
                </a:cubicBezTo>
                <a:cubicBezTo>
                  <a:pt x="3139440" y="78105"/>
                  <a:pt x="3196590" y="30480"/>
                  <a:pt x="3211830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171302" y="185335"/>
            <a:ext cx="4917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Demand reflects a consumers willingness to purchase a product at a given price</a:t>
            </a:r>
          </a:p>
          <a:p>
            <a:endParaRPr lang="en-US" sz="1600" b="1" dirty="0"/>
          </a:p>
          <a:p>
            <a:r>
              <a:rPr lang="en-US" sz="1600" b="1" dirty="0" smtClean="0"/>
              <a:t>Demand that shifts to the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right increases </a:t>
            </a:r>
            <a:r>
              <a:rPr lang="en-US" sz="1600" b="1" dirty="0" smtClean="0"/>
              <a:t>overall demand</a:t>
            </a:r>
          </a:p>
          <a:p>
            <a:endParaRPr lang="en-US" sz="1600" b="1" dirty="0"/>
          </a:p>
          <a:p>
            <a:r>
              <a:rPr lang="en-US" sz="1600" b="1" dirty="0" smtClean="0"/>
              <a:t>Demand that shifts to the </a:t>
            </a:r>
            <a:r>
              <a:rPr lang="en-US" sz="1600" b="1" dirty="0" smtClean="0">
                <a:solidFill>
                  <a:srgbClr val="00B0F0"/>
                </a:solidFill>
              </a:rPr>
              <a:t>left decreases </a:t>
            </a:r>
            <a:r>
              <a:rPr lang="en-US" sz="1600" b="1" dirty="0" smtClean="0"/>
              <a:t>overall demand</a:t>
            </a:r>
          </a:p>
          <a:p>
            <a:endParaRPr lang="en-US" sz="1600" b="1" dirty="0"/>
          </a:p>
          <a:p>
            <a:r>
              <a:rPr lang="en-US" sz="1600" b="1" dirty="0" smtClean="0"/>
              <a:t>Supply reflects producers willingness to offer a product at a given price.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958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 </a:t>
            </a:r>
            <a:br>
              <a:rPr lang="en-US" dirty="0" smtClean="0"/>
            </a:br>
            <a:r>
              <a:rPr lang="en-US" dirty="0" smtClean="0"/>
              <a:t>Worksheet</a:t>
            </a:r>
            <a:br>
              <a:rPr lang="en-US" dirty="0" smtClean="0"/>
            </a:br>
            <a:r>
              <a:rPr lang="en-US" dirty="0" smtClean="0"/>
              <a:t>Backside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731" t="14862" r="24560" b="47671"/>
          <a:stretch/>
        </p:blipFill>
        <p:spPr>
          <a:xfrm>
            <a:off x="3840480" y="-137160"/>
            <a:ext cx="5630488" cy="229489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3"/>
          <a:srcRect l="25012" t="16158" r="28410" b="8881"/>
          <a:stretch/>
        </p:blipFill>
        <p:spPr>
          <a:xfrm>
            <a:off x="3749040" y="2274569"/>
            <a:ext cx="5721928" cy="493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5744" y="0"/>
            <a:ext cx="10772775" cy="165819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Characteristics of 4 Major Factors Influencing Exchange Rates</a:t>
            </a:r>
            <a:endParaRPr lang="en-US" sz="44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68046" y="1543050"/>
            <a:ext cx="11473434" cy="520065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Transactional Demand: </a:t>
            </a:r>
            <a:r>
              <a:rPr lang="en-US" dirty="0"/>
              <a:t>The amount of economic activity in a country creates transactions—the more economic activity, the more transactions, therefore greater demand for currency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Economic Confidence: </a:t>
            </a:r>
            <a:r>
              <a:rPr lang="en-US" dirty="0"/>
              <a:t>If international investors lose confidence in an economy, they may try to sell the currency holdings resulting in to increased supply of the currency and therefore decreased value of the currency.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Money Supply: </a:t>
            </a:r>
            <a:r>
              <a:rPr lang="en-US" dirty="0"/>
              <a:t>Interest rates effect the bank lending activities. When banks drop interest rates, more money is borrowed resulting into increased economic activities and supply of money. However too low of a interest  rate causes inflation and that makes the currency less desirable by foreign investors.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Speculative Demand: </a:t>
            </a:r>
            <a:r>
              <a:rPr lang="en-US" dirty="0"/>
              <a:t>Some international investors use forward events(ex: elections) to speculate on future currency rates</a:t>
            </a:r>
            <a:r>
              <a:rPr lang="en-US" dirty="0" smtClean="0"/>
              <a:t>.  Currency is bought &amp; sold based on future exchange rates.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10.2:</a:t>
            </a:r>
            <a:br>
              <a:rPr lang="en-US" sz="6600" b="1" dirty="0" smtClean="0"/>
            </a:br>
            <a:r>
              <a:rPr lang="en-US" sz="6600" b="1" dirty="0" smtClean="0">
                <a:solidFill>
                  <a:srgbClr val="FFFF00"/>
                </a:solidFill>
              </a:rPr>
              <a:t>International Pricing &amp; Payments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238 -242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707"/>
            <a:ext cx="10772775" cy="1658198"/>
          </a:xfrm>
        </p:spPr>
        <p:txBody>
          <a:bodyPr/>
          <a:lstStyle/>
          <a:p>
            <a:r>
              <a:rPr lang="en-US" dirty="0" smtClean="0"/>
              <a:t>Key Terms / Concepts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66" y="994410"/>
            <a:ext cx="11507724" cy="556641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Price (p.238)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Setting Prices (p. 239)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Price Floor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Price Ceiling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" lvl="1" indent="0">
              <a:buNone/>
            </a:pPr>
            <a:r>
              <a:rPr lang="en-US" b="1" dirty="0" smtClean="0"/>
              <a:t>Pricing Strategies  (p.239)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Penetration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Skim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Market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Prestige Pricing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" lvl="1" indent="0">
              <a:buNone/>
            </a:pPr>
            <a:r>
              <a:rPr lang="en-US" b="1" dirty="0" smtClean="0"/>
              <a:t>Factors that affect International Pricing (p.241)</a:t>
            </a:r>
          </a:p>
          <a:p>
            <a:pPr marL="4572" lvl="1" indent="0">
              <a:buNone/>
            </a:pPr>
            <a:r>
              <a:rPr lang="en-US" dirty="0"/>
              <a:t>Elasticity of </a:t>
            </a:r>
            <a:r>
              <a:rPr lang="en-US" dirty="0" smtClean="0"/>
              <a:t>Demand, Government Regulation / Value Added Tax Rates, &amp; Stability of tax rates</a:t>
            </a:r>
            <a:endParaRPr lang="en-US" dirty="0"/>
          </a:p>
          <a:p>
            <a:pPr marL="4572" lvl="1" indent="0">
              <a:buNone/>
            </a:pPr>
            <a:endParaRPr lang="en-US" b="1" dirty="0" smtClean="0"/>
          </a:p>
          <a:p>
            <a:pPr marL="4572" lvl="1" indent="0">
              <a:buNone/>
            </a:pPr>
            <a:endParaRPr lang="en-US" dirty="0"/>
          </a:p>
          <a:p>
            <a:pPr marL="4572" lvl="1" indent="0">
              <a:buNone/>
            </a:pPr>
            <a:r>
              <a:rPr lang="en-US" b="1" dirty="0" smtClean="0"/>
              <a:t>International Payments (p. 241)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Letter of Credit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Revocable v. Irrevocable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Cash in Advance Strategy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282</TotalTime>
  <Words>1921</Words>
  <Application>Microsoft Office PowerPoint</Application>
  <PresentationFormat>Widescreen</PresentationFormat>
  <Paragraphs>264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 Light</vt:lpstr>
      <vt:lpstr>Symbol</vt:lpstr>
      <vt:lpstr>Wingdings</vt:lpstr>
      <vt:lpstr>Metropolitan</vt:lpstr>
      <vt:lpstr>10.2:  International Pricing &amp; Payments</vt:lpstr>
      <vt:lpstr>10.1 Review</vt:lpstr>
      <vt:lpstr>10.1 Worksheet</vt:lpstr>
      <vt:lpstr>10.1 Terms</vt:lpstr>
      <vt:lpstr>Law of Supply &amp; Demand</vt:lpstr>
      <vt:lpstr>10.1  Worksheet Backside</vt:lpstr>
      <vt:lpstr>Characteristics of 4 Major Factors Influencing Exchange Rates</vt:lpstr>
      <vt:lpstr>10.2: International Pricing &amp; Payments</vt:lpstr>
      <vt:lpstr>Key Terms / Concepts to Know</vt:lpstr>
      <vt:lpstr>Global Pricing Strategies</vt:lpstr>
      <vt:lpstr>Strategies to Set a Price:</vt:lpstr>
      <vt:lpstr>Pricing Strategies </vt:lpstr>
      <vt:lpstr>Examples of Pricing Strategies </vt:lpstr>
      <vt:lpstr>Difference between Standardized Global Price &amp; Standardized Global Strategy</vt:lpstr>
      <vt:lpstr>Factors Effecting International Pricing</vt:lpstr>
      <vt:lpstr>International Payments</vt:lpstr>
      <vt:lpstr>Letters of Credit Example</vt:lpstr>
      <vt:lpstr>Letters of Credit</vt:lpstr>
      <vt:lpstr>10.2 Assignment</vt:lpstr>
      <vt:lpstr>Assignment #2:  Letter of Credit</vt:lpstr>
      <vt:lpstr>PowerPoint Presentation</vt:lpstr>
      <vt:lpstr>Assignment #3:   Pricing strategy Applied to a specific product</vt:lpstr>
      <vt:lpstr>Complete Only 1 of the 2 Pricing Strategies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10.2:  International Pricing &amp; Payments</dc:title>
  <dc:creator>Melissa Shaffer</dc:creator>
  <cp:lastModifiedBy>Melissa Shaffer</cp:lastModifiedBy>
  <cp:revision>35</cp:revision>
  <dcterms:created xsi:type="dcterms:W3CDTF">2015-05-17T19:08:42Z</dcterms:created>
  <dcterms:modified xsi:type="dcterms:W3CDTF">2015-05-17T23:51:18Z</dcterms:modified>
</cp:coreProperties>
</file>